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0"/>
  </p:notesMasterIdLst>
  <p:sldIdLst>
    <p:sldId id="676" r:id="rId3"/>
    <p:sldId id="612" r:id="rId4"/>
    <p:sldId id="744" r:id="rId5"/>
    <p:sldId id="779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76" r:id="rId19"/>
    <p:sldId id="757" r:id="rId20"/>
    <p:sldId id="758" r:id="rId21"/>
    <p:sldId id="777" r:id="rId22"/>
    <p:sldId id="759" r:id="rId23"/>
    <p:sldId id="760" r:id="rId24"/>
    <p:sldId id="761" r:id="rId25"/>
    <p:sldId id="762" r:id="rId26"/>
    <p:sldId id="769" r:id="rId27"/>
    <p:sldId id="773" r:id="rId28"/>
    <p:sldId id="774" r:id="rId29"/>
    <p:sldId id="775" r:id="rId30"/>
    <p:sldId id="770" r:id="rId31"/>
    <p:sldId id="763" r:id="rId32"/>
    <p:sldId id="778" r:id="rId33"/>
    <p:sldId id="764" r:id="rId34"/>
    <p:sldId id="765" r:id="rId35"/>
    <p:sldId id="766" r:id="rId36"/>
    <p:sldId id="767" r:id="rId37"/>
    <p:sldId id="772" r:id="rId38"/>
    <p:sldId id="258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7"/>
    <a:srgbClr val="A3A1A3"/>
    <a:srgbClr val="8C888A"/>
    <a:srgbClr val="8E8FAA"/>
    <a:srgbClr val="8C8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2073" autoAdjust="0"/>
  </p:normalViewPr>
  <p:slideViewPr>
    <p:cSldViewPr snapToGrid="0">
      <p:cViewPr>
        <p:scale>
          <a:sx n="98" d="100"/>
          <a:sy n="98" d="100"/>
        </p:scale>
        <p:origin x="-1074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7E80-999A-4936-8FBB-8865CA694655}" type="datetimeFigureOut">
              <a:rPr lang="zh-TW" altLang="en-US" smtClean="0"/>
              <a:t>2019/8/22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7725-AC8B-46D3-AA3D-2F22A2A467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大學招生委員會選材之依據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B9BE0-243D-4016-A6A6-F504FD94A42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54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17725-AC8B-46D3-AA3D-2F22A2A4675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0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9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7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58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6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2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教育部認證之證照約</a:t>
            </a:r>
            <a:r>
              <a:rPr lang="en-US" altLang="zh-TW" dirty="0"/>
              <a:t>7000</a:t>
            </a:r>
            <a:r>
              <a:rPr lang="zh-TW" altLang="en-US" dirty="0"/>
              <a:t>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78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66B4F-DA4F-4F05-8D96-CEA5F8BB4F3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登入區塊</a:t>
            </a:r>
            <a:r>
              <a:rPr lang="en-US" altLang="zh-TW" dirty="0"/>
              <a:t>:</a:t>
            </a:r>
            <a:r>
              <a:rPr lang="zh-TW" altLang="en-US" dirty="0"/>
              <a:t>本機登入</a:t>
            </a:r>
            <a:r>
              <a:rPr lang="en-US" altLang="zh-TW" dirty="0"/>
              <a:t>|</a:t>
            </a:r>
            <a:r>
              <a:rPr lang="zh-TW" altLang="en-US" dirty="0"/>
              <a:t> 校務系統整合帳密</a:t>
            </a:r>
            <a:endParaRPr lang="en-US" altLang="zh-TW" dirty="0"/>
          </a:p>
          <a:p>
            <a:r>
              <a:rPr lang="zh-TW" altLang="en-US" dirty="0"/>
              <a:t>操作手冊下載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17725-AC8B-46D3-AA3D-2F22A2A4675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72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點擊</a:t>
            </a:r>
            <a:r>
              <a:rPr lang="en-US" altLang="zh-TW" dirty="0"/>
              <a:t>|</a:t>
            </a:r>
            <a:r>
              <a:rPr lang="zh-TW" altLang="en-US" dirty="0"/>
              <a:t> 表單</a:t>
            </a:r>
            <a:r>
              <a:rPr lang="en-US" altLang="zh-TW" dirty="0"/>
              <a:t>|</a:t>
            </a:r>
            <a:r>
              <a:rPr lang="zh-TW" altLang="en-US" dirty="0"/>
              <a:t> 編輯</a:t>
            </a:r>
            <a:endParaRPr lang="en-US" altLang="zh-TW" dirty="0"/>
          </a:p>
          <a:p>
            <a:r>
              <a:rPr lang="zh-TW" altLang="en-US" dirty="0"/>
              <a:t>簡述可擺上大綱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9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</a:t>
            </a:r>
            <a:r>
              <a:rPr lang="en-US" altLang="zh-TW" dirty="0"/>
              <a:t>|</a:t>
            </a:r>
            <a:r>
              <a:rPr lang="zh-TW" altLang="en-US" dirty="0"/>
              <a:t> 表單</a:t>
            </a:r>
            <a:r>
              <a:rPr lang="en-US" altLang="zh-TW" dirty="0"/>
              <a:t>|</a:t>
            </a:r>
            <a:r>
              <a:rPr lang="zh-TW" altLang="en-US" dirty="0"/>
              <a:t> 編輯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簡述可擺上大綱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4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</a:t>
            </a:r>
            <a:r>
              <a:rPr lang="en-US" altLang="zh-TW" dirty="0"/>
              <a:t>|</a:t>
            </a:r>
            <a:r>
              <a:rPr lang="zh-TW" altLang="en-US" dirty="0"/>
              <a:t> 查詢</a:t>
            </a:r>
            <a:r>
              <a:rPr lang="en-US" altLang="zh-TW" dirty="0"/>
              <a:t>|</a:t>
            </a:r>
            <a:r>
              <a:rPr lang="zh-TW" altLang="en-US" dirty="0"/>
              <a:t> 檢視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1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看學校系統有無明細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6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9B8E-42C9-4268-AA46-A8065CC382B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5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影音檔可以放連結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17725-AC8B-46D3-AA3D-2F22A2A4675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6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公版a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132857"/>
            <a:ext cx="12192000" cy="2232247"/>
          </a:xfrm>
        </p:spPr>
        <p:txBody>
          <a:bodyPr/>
          <a:lstStyle>
            <a:lvl1pPr defTabSz="912813">
              <a:lnSpc>
                <a:spcPct val="120000"/>
              </a:lnSpc>
              <a:spcBef>
                <a:spcPct val="40000"/>
              </a:spcBef>
              <a:defRPr sz="4400"/>
            </a:lvl1pPr>
          </a:lstStyle>
          <a:p>
            <a:pPr defTabSz="912813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TW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FY10-</a:t>
            </a: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部門營運報告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695733" y="4653136"/>
            <a:ext cx="6667467" cy="1584176"/>
          </a:xfrm>
        </p:spPr>
        <p:txBody>
          <a:bodyPr/>
          <a:lstStyle>
            <a:lvl1pPr marL="0" indent="0" algn="l" defTabSz="912813">
              <a:lnSpc>
                <a:spcPct val="140000"/>
              </a:lnSpc>
              <a:spcBef>
                <a:spcPts val="0"/>
              </a:spcBef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912813">
              <a:lnSpc>
                <a:spcPct val="14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報告人：蕭哲君 總經理</a:t>
            </a:r>
            <a:endParaRPr lang="en-US" altLang="zh-TW" sz="2400" b="1" dirty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defTabSz="912813">
              <a:lnSpc>
                <a:spcPct val="14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日  期：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100.07.14</a:t>
            </a:r>
          </a:p>
        </p:txBody>
      </p:sp>
    </p:spTree>
    <p:extLst>
      <p:ext uri="{BB962C8B-B14F-4D97-AF65-F5344CB8AC3E}">
        <p14:creationId xmlns:p14="http://schemas.microsoft.com/office/powerpoint/2010/main" val="180677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公版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52528"/>
          </a:xfrm>
        </p:spPr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4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72597" y="6381329"/>
            <a:ext cx="540544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4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公版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72597" y="6381329"/>
            <a:ext cx="540544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52528"/>
          </a:xfrm>
        </p:spPr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4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367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公版a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black">
          <a:xfrm>
            <a:off x="0" y="5198550"/>
            <a:ext cx="12192000" cy="8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altLang="zh-CN" sz="4000" i="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black">
          <a:xfrm>
            <a:off x="0" y="4077072"/>
            <a:ext cx="12192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TW" altLang="en-US" sz="6000" i="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感謝您的聆聽</a:t>
            </a:r>
            <a:endParaRPr lang="zh-CN" altLang="en-US" sz="6000" i="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0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公版a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0" y="2132857"/>
            <a:ext cx="12192000" cy="2232247"/>
          </a:xfrm>
        </p:spPr>
        <p:txBody>
          <a:bodyPr/>
          <a:lstStyle>
            <a:lvl1pPr defTabSz="912813">
              <a:lnSpc>
                <a:spcPct val="120000"/>
              </a:lnSpc>
              <a:spcBef>
                <a:spcPct val="40000"/>
              </a:spcBef>
              <a:defRPr sz="4400"/>
            </a:lvl1pPr>
          </a:lstStyle>
          <a:p>
            <a:pPr defTabSz="912813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TW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FY10-</a:t>
            </a:r>
            <a:r>
              <a:rPr kumimoji="0"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部門營運報告</a:t>
            </a:r>
            <a:endParaRPr kumimoji="0" lang="en-US" altLang="zh-TW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695733" y="4653136"/>
            <a:ext cx="6667467" cy="1584176"/>
          </a:xfrm>
        </p:spPr>
        <p:txBody>
          <a:bodyPr/>
          <a:lstStyle>
            <a:lvl1pPr marL="0" indent="0" algn="l" defTabSz="912813">
              <a:lnSpc>
                <a:spcPct val="140000"/>
              </a:lnSpc>
              <a:spcBef>
                <a:spcPts val="0"/>
              </a:spcBef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912813">
              <a:lnSpc>
                <a:spcPct val="14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報告人：蕭哲君 總經理</a:t>
            </a:r>
            <a:endParaRPr lang="en-US" altLang="zh-TW" sz="2400" b="1" dirty="0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  <a:p>
            <a:pPr defTabSz="912813">
              <a:lnSpc>
                <a:spcPct val="140000"/>
              </a:lnSpc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日  期：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100.07.14</a:t>
            </a:r>
          </a:p>
        </p:txBody>
      </p:sp>
    </p:spTree>
    <p:extLst>
      <p:ext uri="{BB962C8B-B14F-4D97-AF65-F5344CB8AC3E}">
        <p14:creationId xmlns:p14="http://schemas.microsoft.com/office/powerpoint/2010/main" val="147214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公版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52528"/>
          </a:xfrm>
        </p:spPr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4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72597" y="6381329"/>
            <a:ext cx="540544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12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公版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72597" y="6381329"/>
            <a:ext cx="540544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52528"/>
          </a:xfrm>
        </p:spPr>
        <p:txBody>
          <a:bodyPr/>
          <a:lstStyle>
            <a:lvl1pPr>
              <a:defRPr sz="3600"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4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2698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公版a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black">
          <a:xfrm>
            <a:off x="0" y="5198550"/>
            <a:ext cx="12192000" cy="8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altLang="zh-CN" sz="4000" i="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black">
          <a:xfrm>
            <a:off x="0" y="4077072"/>
            <a:ext cx="12192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TW" altLang="en-US" sz="6000" i="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感謝您的聆聽</a:t>
            </a:r>
            <a:endParaRPr lang="zh-CN" altLang="en-US" sz="6000" i="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BA0E-19F3-4B94-9984-A5B59B6E0812}" type="datetime1">
              <a:rPr lang="zh-TW" altLang="en-US" smtClean="0"/>
              <a:pPr/>
              <a:t>2019/8/22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5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4843-DB7B-4CBE-AFAC-470897DDE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1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8319" y="256490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5520" y="2535374"/>
            <a:ext cx="8496944" cy="1559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t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全國高級中等學校校內學生學習歷程系統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281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kumimoji="0" lang="zh-Hant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教育訓練手冊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20291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2-4 </a:t>
            </a:r>
            <a:r>
              <a:rPr lang="zh-TW" altLang="en-US" sz="4050" dirty="0"/>
              <a:t>出缺勤紀錄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7D7CFF0-A4D1-4912-9092-43FDA4DB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8E488A0-5043-4E1B-A817-527C3EA6D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2" r="3730" b="9926"/>
          <a:stretch/>
        </p:blipFill>
        <p:spPr>
          <a:xfrm>
            <a:off x="734518" y="1573968"/>
            <a:ext cx="10738079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3-1 </a:t>
            </a:r>
            <a:r>
              <a:rPr lang="zh-TW" altLang="en-US" sz="4050" dirty="0"/>
              <a:t>預選課程紀錄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D87F6E1-FD28-4113-BFED-2D4B6F7C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C95F5BDF-8252-4BB2-8A39-429251E0191F}"/>
              </a:ext>
            </a:extLst>
          </p:cNvPr>
          <p:cNvGrpSpPr/>
          <p:nvPr/>
        </p:nvGrpSpPr>
        <p:grpSpPr>
          <a:xfrm>
            <a:off x="816236" y="1450284"/>
            <a:ext cx="10382342" cy="4849232"/>
            <a:chOff x="816236" y="1450284"/>
            <a:chExt cx="10382342" cy="484923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F9F98DA9-6EB2-4376-888A-77CA62111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75"/>
            <a:stretch/>
          </p:blipFill>
          <p:spPr>
            <a:xfrm>
              <a:off x="2368824" y="1450284"/>
              <a:ext cx="8829754" cy="437478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F4674997-F7EA-436F-8667-3FDC5929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236" y="1450284"/>
              <a:ext cx="1552589" cy="4849232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DD6C32C-BD22-4C26-A2C9-407BC797F802}"/>
                </a:ext>
              </a:extLst>
            </p:cNvPr>
            <p:cNvSpPr/>
            <p:nvPr/>
          </p:nvSpPr>
          <p:spPr>
            <a:xfrm>
              <a:off x="816236" y="3007507"/>
              <a:ext cx="1552588" cy="4214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55850B3A-D7C1-46C5-BCF9-4E4DF1CC5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41" t="32094" r="1691" b="37506"/>
            <a:stretch/>
          </p:blipFill>
          <p:spPr>
            <a:xfrm>
              <a:off x="2485319" y="2976582"/>
              <a:ext cx="8239125" cy="1076129"/>
            </a:xfrm>
            <a:prstGeom prst="rect">
              <a:avLst/>
            </a:prstGeom>
          </p:spPr>
        </p:pic>
        <p:sp>
          <p:nvSpPr>
            <p:cNvPr id="5" name="語音泡泡: 圓角矩形 4">
              <a:extLst>
                <a:ext uri="{FF2B5EF4-FFF2-40B4-BE49-F238E27FC236}">
                  <a16:creationId xmlns:a16="http://schemas.microsoft.com/office/drawing/2014/main" xmlns="" id="{5D7F8258-9E29-4FDF-AAEA-0530E4F3F61D}"/>
                </a:ext>
              </a:extLst>
            </p:cNvPr>
            <p:cNvSpPr/>
            <p:nvPr/>
          </p:nvSpPr>
          <p:spPr>
            <a:xfrm>
              <a:off x="6410223" y="4301045"/>
              <a:ext cx="3289188" cy="813799"/>
            </a:xfrm>
            <a:prstGeom prst="wedgeRoundRectCallout">
              <a:avLst>
                <a:gd name="adj1" fmla="val -28328"/>
                <a:gd name="adj2" fmla="val -103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列出學生預選課程紀錄，資料為校務系統介接，僅提供檢視</a:t>
              </a:r>
            </a:p>
          </p:txBody>
        </p:sp>
      </p:grpSp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BC665D25-C4CA-4680-B57A-05475F1308F7}"/>
              </a:ext>
            </a:extLst>
          </p:cNvPr>
          <p:cNvSpPr/>
          <p:nvPr/>
        </p:nvSpPr>
        <p:spPr>
          <a:xfrm>
            <a:off x="6935592" y="2248746"/>
            <a:ext cx="4671279" cy="506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正式資料於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課綱實施後由校務系統介接</a:t>
            </a:r>
          </a:p>
        </p:txBody>
      </p:sp>
    </p:spTree>
    <p:extLst>
      <p:ext uri="{BB962C8B-B14F-4D97-AF65-F5344CB8AC3E}">
        <p14:creationId xmlns:p14="http://schemas.microsoft.com/office/powerpoint/2010/main" val="88770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3-2 </a:t>
            </a:r>
            <a:r>
              <a:rPr lang="zh-TW" altLang="en-US" sz="4050" dirty="0"/>
              <a:t>課程諮詢紀錄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3078B8A1-E37F-4F57-97D2-A2A3C0F9815F}"/>
              </a:ext>
            </a:extLst>
          </p:cNvPr>
          <p:cNvGrpSpPr/>
          <p:nvPr/>
        </p:nvGrpSpPr>
        <p:grpSpPr>
          <a:xfrm>
            <a:off x="766322" y="1473280"/>
            <a:ext cx="10706275" cy="4908049"/>
            <a:chOff x="766322" y="1473280"/>
            <a:chExt cx="10706275" cy="490804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FC7AAC8A-EAFA-49C5-9F8A-E451E3FD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529" y="1473280"/>
              <a:ext cx="1585243" cy="4860894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F3AE2AAD-4E65-461F-93A9-EC76C62CA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75"/>
            <a:stretch/>
          </p:blipFill>
          <p:spPr>
            <a:xfrm>
              <a:off x="2534381" y="1473280"/>
              <a:ext cx="8938216" cy="490804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C97D5F1B-B4E0-4F5B-82B7-F89C96BFC4EB}"/>
                </a:ext>
              </a:extLst>
            </p:cNvPr>
            <p:cNvSpPr/>
            <p:nvPr/>
          </p:nvSpPr>
          <p:spPr>
            <a:xfrm>
              <a:off x="766322" y="3211162"/>
              <a:ext cx="1423722" cy="389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C8A5A39-2114-492E-AEC8-85DA8CF2D7FC}"/>
                </a:ext>
              </a:extLst>
            </p:cNvPr>
            <p:cNvSpPr/>
            <p:nvPr/>
          </p:nvSpPr>
          <p:spPr>
            <a:xfrm>
              <a:off x="9994457" y="3492236"/>
              <a:ext cx="1008112" cy="3234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語音泡泡: 圓角矩形 8">
              <a:extLst>
                <a:ext uri="{FF2B5EF4-FFF2-40B4-BE49-F238E27FC236}">
                  <a16:creationId xmlns:a16="http://schemas.microsoft.com/office/drawing/2014/main" xmlns="" id="{638D7E80-6A24-45E3-8B82-25A969F19563}"/>
                </a:ext>
              </a:extLst>
            </p:cNvPr>
            <p:cNvSpPr/>
            <p:nvPr/>
          </p:nvSpPr>
          <p:spPr>
            <a:xfrm>
              <a:off x="8303806" y="4480141"/>
              <a:ext cx="2088232" cy="559089"/>
            </a:xfrm>
            <a:prstGeom prst="wedgeRoundRectCallout">
              <a:avLst>
                <a:gd name="adj1" fmla="val 45130"/>
                <a:gd name="adj2" fmla="val -10963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點選檢視諮詢檔案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1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zh-TW" altLang="en-US" sz="4050" dirty="0"/>
              <a:t>課程學習成果檔案流程圖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17D51F5-58D0-4210-9C1D-CCA819850FD8}"/>
              </a:ext>
            </a:extLst>
          </p:cNvPr>
          <p:cNvGrpSpPr/>
          <p:nvPr/>
        </p:nvGrpSpPr>
        <p:grpSpPr>
          <a:xfrm>
            <a:off x="1689703" y="1986943"/>
            <a:ext cx="8812594" cy="3375246"/>
            <a:chOff x="1703512" y="1560352"/>
            <a:chExt cx="8812594" cy="337524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061C9959-1C7B-4135-A86E-1E99DB6FC946}"/>
                </a:ext>
              </a:extLst>
            </p:cNvPr>
            <p:cNvSpPr/>
            <p:nvPr/>
          </p:nvSpPr>
          <p:spPr>
            <a:xfrm>
              <a:off x="1703512" y="1560352"/>
              <a:ext cx="1944216" cy="330325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" name="流程圖: 程序 2">
              <a:extLst>
                <a:ext uri="{FF2B5EF4-FFF2-40B4-BE49-F238E27FC236}">
                  <a16:creationId xmlns:a16="http://schemas.microsoft.com/office/drawing/2014/main" xmlns="" id="{5F2959F3-B463-4146-B650-189B94737AA0}"/>
                </a:ext>
              </a:extLst>
            </p:cNvPr>
            <p:cNvSpPr/>
            <p:nvPr/>
          </p:nvSpPr>
          <p:spPr>
            <a:xfrm>
              <a:off x="1882277" y="2483781"/>
              <a:ext cx="1213031" cy="1634545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上傳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/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編輯課程學習成果檔案</a:t>
              </a:r>
            </a:p>
          </p:txBody>
        </p:sp>
        <p:sp>
          <p:nvSpPr>
            <p:cNvPr id="6" name="流程圖: 程序 5">
              <a:extLst>
                <a:ext uri="{FF2B5EF4-FFF2-40B4-BE49-F238E27FC236}">
                  <a16:creationId xmlns:a16="http://schemas.microsoft.com/office/drawing/2014/main" xmlns="" id="{3243C00D-E934-4D1D-A9BE-BAC5EAC0CC59}"/>
                </a:ext>
              </a:extLst>
            </p:cNvPr>
            <p:cNvSpPr/>
            <p:nvPr/>
          </p:nvSpPr>
          <p:spPr>
            <a:xfrm>
              <a:off x="4323632" y="2492894"/>
              <a:ext cx="1213030" cy="1634545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認證</a:t>
              </a:r>
            </a:p>
          </p:txBody>
        </p:sp>
        <p:sp>
          <p:nvSpPr>
            <p:cNvPr id="9" name="流程圖: 程序 8">
              <a:extLst>
                <a:ext uri="{FF2B5EF4-FFF2-40B4-BE49-F238E27FC236}">
                  <a16:creationId xmlns:a16="http://schemas.microsoft.com/office/drawing/2014/main" xmlns="" id="{1CEFCDDC-B781-4CBE-828B-E946B53582C6}"/>
                </a:ext>
              </a:extLst>
            </p:cNvPr>
            <p:cNvSpPr/>
            <p:nvPr/>
          </p:nvSpPr>
          <p:spPr>
            <a:xfrm>
              <a:off x="6734476" y="2482732"/>
              <a:ext cx="1213030" cy="1634545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勾選</a:t>
              </a:r>
            </a:p>
          </p:txBody>
        </p:sp>
        <p:sp>
          <p:nvSpPr>
            <p:cNvPr id="10" name="流程圖: 程序 9">
              <a:extLst>
                <a:ext uri="{FF2B5EF4-FFF2-40B4-BE49-F238E27FC236}">
                  <a16:creationId xmlns:a16="http://schemas.microsoft.com/office/drawing/2014/main" xmlns="" id="{CB35966E-0297-441E-B711-D6615E430127}"/>
                </a:ext>
              </a:extLst>
            </p:cNvPr>
            <p:cNvSpPr/>
            <p:nvPr/>
          </p:nvSpPr>
          <p:spPr>
            <a:xfrm>
              <a:off x="9038036" y="2482731"/>
              <a:ext cx="1213030" cy="1634545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提交至全國學生學習歷程資料庫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xmlns="" id="{0A2BEB6C-5DC2-4F1C-9327-04FB1D3361F1}"/>
                </a:ext>
              </a:extLst>
            </p:cNvPr>
            <p:cNvCxnSpPr>
              <a:cxnSpLocks/>
              <a:stCxn id="3" idx="3"/>
              <a:endCxn id="6" idx="1"/>
            </p:cNvCxnSpPr>
            <p:nvPr/>
          </p:nvCxnSpPr>
          <p:spPr>
            <a:xfrm>
              <a:off x="3095308" y="3301054"/>
              <a:ext cx="1228325" cy="91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xmlns="" id="{33C85B24-F6AC-484A-905D-6A1EFCD9603A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 flipV="1">
              <a:off x="5536662" y="3300004"/>
              <a:ext cx="1197814" cy="10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xmlns="" id="{24F79616-3C1D-4ABD-AEA8-2C446A49257F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7947506" y="3300004"/>
              <a:ext cx="10905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接點: 肘形 21">
              <a:extLst>
                <a:ext uri="{FF2B5EF4-FFF2-40B4-BE49-F238E27FC236}">
                  <a16:creationId xmlns:a16="http://schemas.microsoft.com/office/drawing/2014/main" xmlns="" id="{C8A32A3A-081C-42C6-B761-86D059023611}"/>
                </a:ext>
              </a:extLst>
            </p:cNvPr>
            <p:cNvCxnSpPr>
              <a:stCxn id="6" idx="2"/>
              <a:endCxn id="3" idx="2"/>
            </p:cNvCxnSpPr>
            <p:nvPr/>
          </p:nvCxnSpPr>
          <p:spPr>
            <a:xfrm rot="5400000" flipH="1">
              <a:off x="3704914" y="2902206"/>
              <a:ext cx="9113" cy="2441355"/>
            </a:xfrm>
            <a:prstGeom prst="bentConnector3">
              <a:avLst>
                <a:gd name="adj1" fmla="val -250850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5DC584AB-A714-4EA4-B362-C38A23E91E56}"/>
                </a:ext>
              </a:extLst>
            </p:cNvPr>
            <p:cNvSpPr txBox="1"/>
            <p:nvPr/>
          </p:nvSpPr>
          <p:spPr>
            <a:xfrm>
              <a:off x="3046169" y="2635423"/>
              <a:ext cx="727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送出認證</a:t>
              </a: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xmlns="" id="{C2EC2A86-92FC-4912-95DF-E920465A1A06}"/>
                </a:ext>
              </a:extLst>
            </p:cNvPr>
            <p:cNvSpPr txBox="1"/>
            <p:nvPr/>
          </p:nvSpPr>
          <p:spPr>
            <a:xfrm>
              <a:off x="5469593" y="2548025"/>
              <a:ext cx="665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認證成功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FCCA6685-6A5F-4255-8B7A-CF2D4B5595DA}"/>
                </a:ext>
              </a:extLst>
            </p:cNvPr>
            <p:cNvSpPr txBox="1"/>
            <p:nvPr/>
          </p:nvSpPr>
          <p:spPr>
            <a:xfrm>
              <a:off x="4042247" y="4289267"/>
              <a:ext cx="671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認證失敗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256F39E7-2082-4BFC-B75C-FA7CC669A949}"/>
                </a:ext>
              </a:extLst>
            </p:cNvPr>
            <p:cNvSpPr/>
            <p:nvPr/>
          </p:nvSpPr>
          <p:spPr>
            <a:xfrm>
              <a:off x="3950420" y="1560352"/>
              <a:ext cx="2145580" cy="33032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7C75FF19-4688-4C37-B222-027AAF836C69}"/>
                </a:ext>
              </a:extLst>
            </p:cNvPr>
            <p:cNvSpPr/>
            <p:nvPr/>
          </p:nvSpPr>
          <p:spPr>
            <a:xfrm>
              <a:off x="8571890" y="1560352"/>
              <a:ext cx="1944216" cy="33032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FAEA515B-7E4D-4195-9F2E-545ADBABE804}"/>
                </a:ext>
              </a:extLst>
            </p:cNvPr>
            <p:cNvSpPr/>
            <p:nvPr/>
          </p:nvSpPr>
          <p:spPr>
            <a:xfrm>
              <a:off x="6361837" y="1560352"/>
              <a:ext cx="1944216" cy="330325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xmlns="" id="{81DA32A4-D727-4FD6-9EC2-47D0B698F908}"/>
                </a:ext>
              </a:extLst>
            </p:cNvPr>
            <p:cNvSpPr txBox="1"/>
            <p:nvPr/>
          </p:nvSpPr>
          <p:spPr>
            <a:xfrm>
              <a:off x="1791256" y="1593269"/>
              <a:ext cx="121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角色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學生</a:t>
              </a: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xmlns="" id="{1B787A9E-7F2A-467B-B3A9-84D2E839606D}"/>
                </a:ext>
              </a:extLst>
            </p:cNvPr>
            <p:cNvSpPr txBox="1"/>
            <p:nvPr/>
          </p:nvSpPr>
          <p:spPr>
            <a:xfrm>
              <a:off x="6727430" y="1593269"/>
              <a:ext cx="121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角色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學生</a:t>
              </a: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xmlns="" id="{90BBEB6B-F83F-41FA-BD16-E7C4EB40F5B4}"/>
                </a:ext>
              </a:extLst>
            </p:cNvPr>
            <p:cNvSpPr txBox="1"/>
            <p:nvPr/>
          </p:nvSpPr>
          <p:spPr>
            <a:xfrm>
              <a:off x="3985825" y="1593269"/>
              <a:ext cx="1888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角色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授課教師</a:t>
              </a:r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xmlns="" id="{35A41F68-2F66-4C02-8E03-BFED1C63C225}"/>
                </a:ext>
              </a:extLst>
            </p:cNvPr>
            <p:cNvSpPr txBox="1"/>
            <p:nvPr/>
          </p:nvSpPr>
          <p:spPr>
            <a:xfrm>
              <a:off x="8699193" y="1593270"/>
              <a:ext cx="1701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角色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課程學習成果提交人員</a:t>
              </a:r>
            </a:p>
          </p:txBody>
        </p:sp>
      </p:grp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xmlns="" id="{A4651ADA-F873-42F7-B938-BDB627FF6E13}"/>
              </a:ext>
            </a:extLst>
          </p:cNvPr>
          <p:cNvSpPr/>
          <p:nvPr/>
        </p:nvSpPr>
        <p:spPr>
          <a:xfrm>
            <a:off x="6541490" y="5552723"/>
            <a:ext cx="2770324" cy="570239"/>
          </a:xfrm>
          <a:prstGeom prst="wedgeRoundRectCallout">
            <a:avLst>
              <a:gd name="adj1" fmla="val -22115"/>
              <a:gd name="adj2" fmla="val -120324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每學期最多勾選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個檔案</a:t>
            </a:r>
          </a:p>
        </p:txBody>
      </p:sp>
      <p:sp>
        <p:nvSpPr>
          <p:cNvPr id="28" name="語音泡泡: 圓角矩形 27">
            <a:extLst>
              <a:ext uri="{FF2B5EF4-FFF2-40B4-BE49-F238E27FC236}">
                <a16:creationId xmlns:a16="http://schemas.microsoft.com/office/drawing/2014/main" xmlns="" id="{4621FDFE-75E9-4676-9EBA-9AC352F67730}"/>
              </a:ext>
            </a:extLst>
          </p:cNvPr>
          <p:cNvSpPr/>
          <p:nvPr/>
        </p:nvSpPr>
        <p:spPr>
          <a:xfrm>
            <a:off x="2360882" y="5455113"/>
            <a:ext cx="3365321" cy="790640"/>
          </a:xfrm>
          <a:prstGeom prst="wedgeRoundRectCallout">
            <a:avLst>
              <a:gd name="adj1" fmla="val -23641"/>
              <a:gd name="adj2" fmla="val -112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送出認證後檔案不可再被編輯，除認證失敗後可以再被編輯。</a:t>
            </a:r>
          </a:p>
        </p:txBody>
      </p:sp>
    </p:spTree>
    <p:extLst>
      <p:ext uri="{BB962C8B-B14F-4D97-AF65-F5344CB8AC3E}">
        <p14:creationId xmlns:p14="http://schemas.microsoft.com/office/powerpoint/2010/main" val="73340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上傳課程學習成果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9CB44AF8-F7B5-4931-9942-5D88943EE64A}"/>
              </a:ext>
            </a:extLst>
          </p:cNvPr>
          <p:cNvGrpSpPr/>
          <p:nvPr/>
        </p:nvGrpSpPr>
        <p:grpSpPr>
          <a:xfrm>
            <a:off x="841756" y="1492845"/>
            <a:ext cx="10806042" cy="4888484"/>
            <a:chOff x="841756" y="1492845"/>
            <a:chExt cx="10806042" cy="488848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22E38441-A15A-418B-BF26-645C5E9D5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209" t="21754" r="2916" b="6930"/>
            <a:stretch/>
          </p:blipFill>
          <p:spPr>
            <a:xfrm>
              <a:off x="2423592" y="1492845"/>
              <a:ext cx="9224206" cy="4517279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A038FF17-EBA0-4B2F-8861-C5D4C4C9E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346" y="1492845"/>
              <a:ext cx="1486246" cy="4888484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424CDEA-9A4E-4768-944D-C313FDA229C6}"/>
                </a:ext>
              </a:extLst>
            </p:cNvPr>
            <p:cNvSpPr/>
            <p:nvPr/>
          </p:nvSpPr>
          <p:spPr>
            <a:xfrm>
              <a:off x="841756" y="3575794"/>
              <a:ext cx="1698244" cy="4656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語音泡泡: 圓角矩形 8">
              <a:extLst>
                <a:ext uri="{FF2B5EF4-FFF2-40B4-BE49-F238E27FC236}">
                  <a16:creationId xmlns:a16="http://schemas.microsoft.com/office/drawing/2014/main" xmlns="" id="{952BD07F-2D97-4CCC-A7CF-6DFC420A3B53}"/>
                </a:ext>
              </a:extLst>
            </p:cNvPr>
            <p:cNvSpPr/>
            <p:nvPr/>
          </p:nvSpPr>
          <p:spPr>
            <a:xfrm>
              <a:off x="6853650" y="2681985"/>
              <a:ext cx="3096344" cy="469450"/>
            </a:xfrm>
            <a:prstGeom prst="wedgeRoundRectCallout">
              <a:avLst>
                <a:gd name="adj1" fmla="val 63423"/>
                <a:gd name="adj2" fmla="val 3490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每門課預設可上傳三個檔案</a:t>
              </a:r>
            </a:p>
          </p:txBody>
        </p:sp>
        <p:sp>
          <p:nvSpPr>
            <p:cNvPr id="12" name="語音泡泡: 圓角矩形 11">
              <a:extLst>
                <a:ext uri="{FF2B5EF4-FFF2-40B4-BE49-F238E27FC236}">
                  <a16:creationId xmlns:a16="http://schemas.microsoft.com/office/drawing/2014/main" xmlns="" id="{E8AD11C7-013E-4328-AF4A-DCE1DFD379D2}"/>
                </a:ext>
              </a:extLst>
            </p:cNvPr>
            <p:cNvSpPr/>
            <p:nvPr/>
          </p:nvSpPr>
          <p:spPr>
            <a:xfrm>
              <a:off x="5808200" y="5259428"/>
              <a:ext cx="4321973" cy="644969"/>
            </a:xfrm>
            <a:prstGeom prst="wedgeRoundRectCallout">
              <a:avLst>
                <a:gd name="adj1" fmla="val 59041"/>
                <a:gd name="adj2" fmla="val 374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Step1.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點選此處進行課程學習成果檔案上傳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555ECC2-13CD-4652-B744-3D33E6E003FB}"/>
                </a:ext>
              </a:extLst>
            </p:cNvPr>
            <p:cNvSpPr/>
            <p:nvPr/>
          </p:nvSpPr>
          <p:spPr>
            <a:xfrm>
              <a:off x="10741969" y="4479543"/>
              <a:ext cx="905829" cy="1197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88126D1-BAA3-4291-987F-60CFB91B6561}"/>
              </a:ext>
            </a:extLst>
          </p:cNvPr>
          <p:cNvSpPr/>
          <p:nvPr/>
        </p:nvSpPr>
        <p:spPr>
          <a:xfrm>
            <a:off x="5148774" y="3713871"/>
            <a:ext cx="168813" cy="2190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02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上傳課程學習成果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8DD43262-E48E-465D-B6BD-6579657C309B}"/>
              </a:ext>
            </a:extLst>
          </p:cNvPr>
          <p:cNvGrpSpPr/>
          <p:nvPr/>
        </p:nvGrpSpPr>
        <p:grpSpPr>
          <a:xfrm>
            <a:off x="960966" y="1552726"/>
            <a:ext cx="10270068" cy="4730329"/>
            <a:chOff x="960966" y="1552726"/>
            <a:chExt cx="10270068" cy="473032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1A4FA05E-27D4-408D-AE61-5FCE55AD9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062" r="2396" b="6930"/>
            <a:stretch/>
          </p:blipFill>
          <p:spPr>
            <a:xfrm>
              <a:off x="960966" y="1552726"/>
              <a:ext cx="10270068" cy="473032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8A59535-2020-4DB2-92FD-A3917189EA69}"/>
                </a:ext>
              </a:extLst>
            </p:cNvPr>
            <p:cNvSpPr/>
            <p:nvPr/>
          </p:nvSpPr>
          <p:spPr>
            <a:xfrm>
              <a:off x="2622651" y="2478542"/>
              <a:ext cx="5898442" cy="7345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語音泡泡: 圓角矩形 6">
              <a:extLst>
                <a:ext uri="{FF2B5EF4-FFF2-40B4-BE49-F238E27FC236}">
                  <a16:creationId xmlns:a16="http://schemas.microsoft.com/office/drawing/2014/main" xmlns="" id="{981C6990-DDB4-44F6-A72B-8254224B76B7}"/>
                </a:ext>
              </a:extLst>
            </p:cNvPr>
            <p:cNvSpPr/>
            <p:nvPr/>
          </p:nvSpPr>
          <p:spPr>
            <a:xfrm>
              <a:off x="4972224" y="4148644"/>
              <a:ext cx="4212346" cy="1016814"/>
            </a:xfrm>
            <a:prstGeom prst="wedgeRoundRectCallout">
              <a:avLst>
                <a:gd name="adj1" fmla="val 20631"/>
                <a:gd name="adj2" fmla="val -892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Step2.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選擇檔案，上傳課程學習成果。檔案大小預設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為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2MB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98D7312-8E07-4BAD-8355-69EBEE06201C}"/>
                </a:ext>
              </a:extLst>
            </p:cNvPr>
            <p:cNvSpPr/>
            <p:nvPr/>
          </p:nvSpPr>
          <p:spPr>
            <a:xfrm>
              <a:off x="960966" y="4437048"/>
              <a:ext cx="1413934" cy="5540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83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上傳課程學習成果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8DE10C7E-6314-4C57-8F94-E4131BC06135}"/>
              </a:ext>
            </a:extLst>
          </p:cNvPr>
          <p:cNvGrpSpPr/>
          <p:nvPr/>
        </p:nvGrpSpPr>
        <p:grpSpPr>
          <a:xfrm>
            <a:off x="1004569" y="1517605"/>
            <a:ext cx="10739567" cy="4863724"/>
            <a:chOff x="1004569" y="1517605"/>
            <a:chExt cx="10739567" cy="4863724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F8B88D3D-4654-4BA6-8ACB-9B582267C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209" t="21754" r="2916" b="6930"/>
            <a:stretch/>
          </p:blipFill>
          <p:spPr>
            <a:xfrm>
              <a:off x="2519930" y="1517605"/>
              <a:ext cx="9224206" cy="4517279"/>
            </a:xfrm>
            <a:prstGeom prst="rect">
              <a:avLst/>
            </a:prstGeom>
          </p:spPr>
        </p:pic>
        <p:sp>
          <p:nvSpPr>
            <p:cNvPr id="11" name="語音泡泡: 圓角矩形 10">
              <a:extLst>
                <a:ext uri="{FF2B5EF4-FFF2-40B4-BE49-F238E27FC236}">
                  <a16:creationId xmlns:a16="http://schemas.microsoft.com/office/drawing/2014/main" xmlns="" id="{BA46EB49-2A62-4160-9ECF-743F3BB28043}"/>
                </a:ext>
              </a:extLst>
            </p:cNvPr>
            <p:cNvSpPr/>
            <p:nvPr/>
          </p:nvSpPr>
          <p:spPr>
            <a:xfrm>
              <a:off x="3086855" y="2753514"/>
              <a:ext cx="4487676" cy="1350972"/>
            </a:xfrm>
            <a:prstGeom prst="wedgeRoundRectCallout">
              <a:avLst>
                <a:gd name="adj1" fmla="val 43195"/>
                <a:gd name="adj2" fmla="val 9482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Step3.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點選此處將上傳之檔案送出給授課教師認證，送出後則不可再編輯，只有認證失敗後可以再編輯。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8C3AE45-3BDB-4050-936D-6F889F96B3B0}"/>
                </a:ext>
              </a:extLst>
            </p:cNvPr>
            <p:cNvSpPr/>
            <p:nvPr/>
          </p:nvSpPr>
          <p:spPr>
            <a:xfrm>
              <a:off x="5808200" y="4594265"/>
              <a:ext cx="4601923" cy="4660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2935227F-5A44-4CBA-A875-7099975B2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570" y="1517605"/>
              <a:ext cx="1479128" cy="4863724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424CDEA-9A4E-4768-944D-C313FDA229C6}"/>
                </a:ext>
              </a:extLst>
            </p:cNvPr>
            <p:cNvSpPr/>
            <p:nvPr/>
          </p:nvSpPr>
          <p:spPr>
            <a:xfrm>
              <a:off x="1004569" y="3581945"/>
              <a:ext cx="1242061" cy="4400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03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上傳課程學習成果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5" name="圖片 74">
            <a:extLst>
              <a:ext uri="{FF2B5EF4-FFF2-40B4-BE49-F238E27FC236}">
                <a16:creationId xmlns:a16="http://schemas.microsoft.com/office/drawing/2014/main" xmlns="" id="{0AC9F76C-50D2-42D7-A052-989A970AA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3014"/>
          <a:stretch/>
        </p:blipFill>
        <p:spPr>
          <a:xfrm>
            <a:off x="1434353" y="1572668"/>
            <a:ext cx="9484659" cy="4582670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5D7DC5FD-8682-41F8-B2DC-CC1EEED75A7B}"/>
              </a:ext>
            </a:extLst>
          </p:cNvPr>
          <p:cNvSpPr/>
          <p:nvPr/>
        </p:nvSpPr>
        <p:spPr>
          <a:xfrm>
            <a:off x="4481424" y="3106124"/>
            <a:ext cx="3586811" cy="1107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6" name="語音泡泡: 圓角矩形 75">
            <a:extLst>
              <a:ext uri="{FF2B5EF4-FFF2-40B4-BE49-F238E27FC236}">
                <a16:creationId xmlns:a16="http://schemas.microsoft.com/office/drawing/2014/main" xmlns="" id="{30846D50-26CA-4F15-BDB2-DC0114B85328}"/>
              </a:ext>
            </a:extLst>
          </p:cNvPr>
          <p:cNvSpPr/>
          <p:nvPr/>
        </p:nvSpPr>
        <p:spPr>
          <a:xfrm>
            <a:off x="7666205" y="2535304"/>
            <a:ext cx="1709775" cy="377755"/>
          </a:xfrm>
          <a:prstGeom prst="wedgeRoundRectCallout">
            <a:avLst>
              <a:gd name="adj1" fmla="val -35977"/>
              <a:gd name="adj2" fmla="val 106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勾選認證教師</a:t>
            </a:r>
          </a:p>
        </p:txBody>
      </p:sp>
    </p:spTree>
    <p:extLst>
      <p:ext uri="{BB962C8B-B14F-4D97-AF65-F5344CB8AC3E}">
        <p14:creationId xmlns:p14="http://schemas.microsoft.com/office/powerpoint/2010/main" val="212279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上傳課程學習成果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AFFC6F-C513-47E9-8702-CA1CFFA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ABD6734E-418E-4703-BB9E-4139F628964E}"/>
              </a:ext>
            </a:extLst>
          </p:cNvPr>
          <p:cNvGrpSpPr/>
          <p:nvPr/>
        </p:nvGrpSpPr>
        <p:grpSpPr>
          <a:xfrm>
            <a:off x="922462" y="1408393"/>
            <a:ext cx="10672409" cy="4721474"/>
            <a:chOff x="922462" y="1408393"/>
            <a:chExt cx="10672409" cy="472147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917BB43B-0D9E-4C2C-8562-D8DD17B9E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209" t="21754" r="2916" b="6930"/>
            <a:stretch/>
          </p:blipFill>
          <p:spPr>
            <a:xfrm>
              <a:off x="2370665" y="1408393"/>
              <a:ext cx="9224206" cy="451727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5003FE4F-8D99-407F-B9BF-9D320ECEC5A4}"/>
                </a:ext>
              </a:extLst>
            </p:cNvPr>
            <p:cNvSpPr/>
            <p:nvPr/>
          </p:nvSpPr>
          <p:spPr>
            <a:xfrm>
              <a:off x="5606771" y="4129376"/>
              <a:ext cx="4955396" cy="3943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語音泡泡: 圓角矩形 10">
              <a:extLst>
                <a:ext uri="{FF2B5EF4-FFF2-40B4-BE49-F238E27FC236}">
                  <a16:creationId xmlns:a16="http://schemas.microsoft.com/office/drawing/2014/main" xmlns="" id="{BA46EB49-2A62-4160-9ECF-743F3BB28043}"/>
                </a:ext>
              </a:extLst>
            </p:cNvPr>
            <p:cNvSpPr/>
            <p:nvPr/>
          </p:nvSpPr>
          <p:spPr>
            <a:xfrm>
              <a:off x="4424965" y="4768948"/>
              <a:ext cx="5904656" cy="551492"/>
            </a:xfrm>
            <a:prstGeom prst="wedgeRoundRectCallout">
              <a:avLst>
                <a:gd name="adj1" fmla="val 31957"/>
                <a:gd name="adj2" fmla="val -11501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送出後則不可再編輯，只有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『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認證失敗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』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後可以再編輯。</a:t>
              </a: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D19FC2BD-5398-4B91-A8CF-113EE6BE3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463" y="1449565"/>
              <a:ext cx="1448204" cy="468030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424CDEA-9A4E-4768-944D-C313FDA229C6}"/>
                </a:ext>
              </a:extLst>
            </p:cNvPr>
            <p:cNvSpPr/>
            <p:nvPr/>
          </p:nvSpPr>
          <p:spPr>
            <a:xfrm>
              <a:off x="922462" y="3507133"/>
              <a:ext cx="1448203" cy="319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62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勾選課程學習成果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09027D2A-EB0A-4EB1-A446-488AEDFD6162}"/>
              </a:ext>
            </a:extLst>
          </p:cNvPr>
          <p:cNvGrpSpPr/>
          <p:nvPr/>
        </p:nvGrpSpPr>
        <p:grpSpPr>
          <a:xfrm>
            <a:off x="767636" y="1538544"/>
            <a:ext cx="10656728" cy="4636478"/>
            <a:chOff x="767636" y="1538544"/>
            <a:chExt cx="10656728" cy="463647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64EA2E0F-7CFD-452B-B49C-5AAD2D52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04" y="1538544"/>
              <a:ext cx="1598263" cy="4478434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A5F8FAB4-23B7-4F25-83EF-FAEC4A8BD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41"/>
            <a:stretch/>
          </p:blipFill>
          <p:spPr>
            <a:xfrm>
              <a:off x="2472267" y="1538544"/>
              <a:ext cx="8952097" cy="4636478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CEF9319-EF4B-46CA-8DE3-AB0139E01CF6}"/>
                </a:ext>
              </a:extLst>
            </p:cNvPr>
            <p:cNvSpPr/>
            <p:nvPr/>
          </p:nvSpPr>
          <p:spPr>
            <a:xfrm>
              <a:off x="767636" y="3940648"/>
              <a:ext cx="1828808" cy="4733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xmlns="" id="{4CB23C1E-08FD-4D9B-AB8A-B685708A6BBC}"/>
                </a:ext>
              </a:extLst>
            </p:cNvPr>
            <p:cNvSpPr/>
            <p:nvPr/>
          </p:nvSpPr>
          <p:spPr>
            <a:xfrm>
              <a:off x="3775290" y="4473608"/>
              <a:ext cx="5639762" cy="845848"/>
            </a:xfrm>
            <a:prstGeom prst="wedgeRoundRectCallout">
              <a:avLst>
                <a:gd name="adj1" fmla="val -23371"/>
                <a:gd name="adj2" fmla="val -12380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提供查詢條件，列出授課教師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『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認證成功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』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之檔案，可勾選檔案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(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每學期預設勾選三筆，校管理者可調整筆數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)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予提交人員，提交至全國學生學習歷程資料庫。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BB1A706-D52C-4217-A79A-22126C7253FC}"/>
                </a:ext>
              </a:extLst>
            </p:cNvPr>
            <p:cNvSpPr/>
            <p:nvPr/>
          </p:nvSpPr>
          <p:spPr>
            <a:xfrm>
              <a:off x="2463131" y="2931912"/>
              <a:ext cx="776780" cy="8458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1628041-4ADA-4914-87AB-29CE7DAD740B}"/>
              </a:ext>
            </a:extLst>
          </p:cNvPr>
          <p:cNvSpPr/>
          <p:nvPr/>
        </p:nvSpPr>
        <p:spPr>
          <a:xfrm>
            <a:off x="2463130" y="1812304"/>
            <a:ext cx="1180401" cy="473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7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79310B9-EB44-4DA8-B358-5FEFD04C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8" t="13722" r="21896" b="5409"/>
          <a:stretch/>
        </p:blipFill>
        <p:spPr>
          <a:xfrm>
            <a:off x="1217250" y="1436170"/>
            <a:ext cx="10255347" cy="509016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07" y="121469"/>
            <a:ext cx="5425785" cy="692150"/>
          </a:xfrm>
        </p:spPr>
        <p:txBody>
          <a:bodyPr>
            <a:noAutofit/>
          </a:bodyPr>
          <a:lstStyle/>
          <a:p>
            <a:r>
              <a:rPr lang="zh-TW" altLang="en-US" dirty="0"/>
              <a:t>系統登入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1723ED9-3491-47EA-A2C6-7B8A7663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4843-DB7B-4CBE-AFAC-470897DDE713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/>
              <a:t>2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ADB96D8-9662-41E5-B9B3-9B5F9F9AC1F0}"/>
              </a:ext>
            </a:extLst>
          </p:cNvPr>
          <p:cNvSpPr/>
          <p:nvPr/>
        </p:nvSpPr>
        <p:spPr>
          <a:xfrm>
            <a:off x="1434698" y="1988840"/>
            <a:ext cx="3306114" cy="2864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BEF6C99-E1D4-4AC2-9C18-FC7C270073B5}"/>
              </a:ext>
            </a:extLst>
          </p:cNvPr>
          <p:cNvSpPr/>
          <p:nvPr/>
        </p:nvSpPr>
        <p:spPr>
          <a:xfrm>
            <a:off x="8212981" y="1372725"/>
            <a:ext cx="3147074" cy="392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937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3-3 </a:t>
            </a:r>
            <a:r>
              <a:rPr lang="zh-TW" altLang="en-US" sz="4050" dirty="0"/>
              <a:t>勾選課程學習成果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xmlns="" id="{CCBFEE5C-6A16-4C57-94AE-55FAD0B74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/>
        </p:blipFill>
        <p:spPr>
          <a:xfrm>
            <a:off x="1174937" y="1580604"/>
            <a:ext cx="9842126" cy="4689567"/>
          </a:xfrm>
          <a:prstGeom prst="rect">
            <a:avLst/>
          </a:prstGeom>
        </p:spPr>
      </p:pic>
      <p:sp>
        <p:nvSpPr>
          <p:cNvPr id="59" name="語音泡泡: 圓角矩形 58">
            <a:extLst>
              <a:ext uri="{FF2B5EF4-FFF2-40B4-BE49-F238E27FC236}">
                <a16:creationId xmlns:a16="http://schemas.microsoft.com/office/drawing/2014/main" xmlns="" id="{DB556F11-B451-49E1-867D-A8C44FA44B89}"/>
              </a:ext>
            </a:extLst>
          </p:cNvPr>
          <p:cNvSpPr/>
          <p:nvPr/>
        </p:nvSpPr>
        <p:spPr>
          <a:xfrm>
            <a:off x="8020719" y="3027106"/>
            <a:ext cx="2320710" cy="803788"/>
          </a:xfrm>
          <a:prstGeom prst="wedgeRoundRectCallout">
            <a:avLst>
              <a:gd name="adj1" fmla="val -66150"/>
              <a:gd name="adj2" fmla="val 20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跳出確認視窗，顯示欲提交檔案相關資訊。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9DB284E8-4043-445F-8050-2408B422770C}"/>
              </a:ext>
            </a:extLst>
          </p:cNvPr>
          <p:cNvSpPr/>
          <p:nvPr/>
        </p:nvSpPr>
        <p:spPr>
          <a:xfrm>
            <a:off x="4644627" y="2422460"/>
            <a:ext cx="2931829" cy="2593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0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061C9959-1C7B-4135-A86E-1E99DB6FC946}"/>
              </a:ext>
            </a:extLst>
          </p:cNvPr>
          <p:cNvSpPr/>
          <p:nvPr/>
        </p:nvSpPr>
        <p:spPr>
          <a:xfrm>
            <a:off x="2244488" y="2111611"/>
            <a:ext cx="4980913" cy="33032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06109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zh-TW" altLang="en-US" sz="4050" dirty="0"/>
              <a:t>多元學習表現檔案流程圖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4843-DB7B-4CBE-AFAC-470897DDE713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/>
              <a:t>21</a:t>
            </a:fld>
            <a:endParaRPr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" name="流程圖: 程序 2">
            <a:extLst>
              <a:ext uri="{FF2B5EF4-FFF2-40B4-BE49-F238E27FC236}">
                <a16:creationId xmlns:a16="http://schemas.microsoft.com/office/drawing/2014/main" xmlns="" id="{5F2959F3-B463-4146-B650-189B94737AA0}"/>
              </a:ext>
            </a:extLst>
          </p:cNvPr>
          <p:cNvSpPr/>
          <p:nvPr/>
        </p:nvSpPr>
        <p:spPr>
          <a:xfrm>
            <a:off x="2723221" y="3035542"/>
            <a:ext cx="1213031" cy="163454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編輯多元學習表現檔案</a:t>
            </a:r>
          </a:p>
        </p:txBody>
      </p:sp>
      <p:sp>
        <p:nvSpPr>
          <p:cNvPr id="9" name="流程圖: 程序 8">
            <a:extLst>
              <a:ext uri="{FF2B5EF4-FFF2-40B4-BE49-F238E27FC236}">
                <a16:creationId xmlns:a16="http://schemas.microsoft.com/office/drawing/2014/main" xmlns="" id="{1CEFCDDC-B781-4CBE-828B-E946B53582C6}"/>
              </a:ext>
            </a:extLst>
          </p:cNvPr>
          <p:cNvSpPr/>
          <p:nvPr/>
        </p:nvSpPr>
        <p:spPr>
          <a:xfrm>
            <a:off x="5610774" y="3031370"/>
            <a:ext cx="1213030" cy="163454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</a:p>
        </p:txBody>
      </p:sp>
      <p:sp>
        <p:nvSpPr>
          <p:cNvPr id="10" name="流程圖: 程序 9">
            <a:extLst>
              <a:ext uri="{FF2B5EF4-FFF2-40B4-BE49-F238E27FC236}">
                <a16:creationId xmlns:a16="http://schemas.microsoft.com/office/drawing/2014/main" xmlns="" id="{CB35966E-0297-441E-B711-D6615E430127}"/>
              </a:ext>
            </a:extLst>
          </p:cNvPr>
          <p:cNvSpPr/>
          <p:nvPr/>
        </p:nvSpPr>
        <p:spPr>
          <a:xfrm>
            <a:off x="8501941" y="3031371"/>
            <a:ext cx="1213030" cy="163454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提交至全國學生學習歷程資料庫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0A2BEB6C-5DC2-4F1C-9327-04FB1D3361F1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 flipV="1">
            <a:off x="3936252" y="3848642"/>
            <a:ext cx="1674523" cy="4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xmlns="" id="{24F79616-3C1D-4ABD-AEA8-2C446A49257F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823805" y="3848643"/>
            <a:ext cx="167813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語音泡泡: 圓角矩形 41">
            <a:extLst>
              <a:ext uri="{FF2B5EF4-FFF2-40B4-BE49-F238E27FC236}">
                <a16:creationId xmlns:a16="http://schemas.microsoft.com/office/drawing/2014/main" xmlns="" id="{2E071E8B-62CA-444D-8B54-C7A8C2219E11}"/>
              </a:ext>
            </a:extLst>
          </p:cNvPr>
          <p:cNvSpPr/>
          <p:nvPr/>
        </p:nvSpPr>
        <p:spPr>
          <a:xfrm>
            <a:off x="3769017" y="5816004"/>
            <a:ext cx="2880320" cy="411963"/>
          </a:xfrm>
          <a:prstGeom prst="wedgeRoundRectCallout">
            <a:avLst>
              <a:gd name="adj1" fmla="val 26230"/>
              <a:gd name="adj2" fmla="val -2245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勾選後檔案不可再被編輯。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7C75FF19-4688-4C37-B222-027AAF836C69}"/>
              </a:ext>
            </a:extLst>
          </p:cNvPr>
          <p:cNvSpPr/>
          <p:nvPr/>
        </p:nvSpPr>
        <p:spPr>
          <a:xfrm>
            <a:off x="8136348" y="2103730"/>
            <a:ext cx="1944216" cy="33032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81DA32A4-D727-4FD6-9EC2-47D0B698F908}"/>
              </a:ext>
            </a:extLst>
          </p:cNvPr>
          <p:cNvSpPr txBox="1"/>
          <p:nvPr/>
        </p:nvSpPr>
        <p:spPr>
          <a:xfrm>
            <a:off x="4128428" y="2426129"/>
            <a:ext cx="121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</a:t>
            </a:r>
            <a:r>
              <a:rPr lang="en-US" altLang="zh-TW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xmlns="" id="{35A41F68-2F66-4C02-8E03-BFED1C63C225}"/>
              </a:ext>
            </a:extLst>
          </p:cNvPr>
          <p:cNvSpPr txBox="1"/>
          <p:nvPr/>
        </p:nvSpPr>
        <p:spPr>
          <a:xfrm>
            <a:off x="8380695" y="2272306"/>
            <a:ext cx="1457291" cy="65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79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</a:t>
            </a:r>
            <a:r>
              <a:rPr lang="en-US" altLang="zh-TW" dirty="0">
                <a:solidFill>
                  <a:srgbClr val="F79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7964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多元表現提交人員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xmlns="" id="{DFA9A15F-6367-4B32-978D-B76006318430}"/>
              </a:ext>
            </a:extLst>
          </p:cNvPr>
          <p:cNvSpPr/>
          <p:nvPr/>
        </p:nvSpPr>
        <p:spPr>
          <a:xfrm>
            <a:off x="5794013" y="1771794"/>
            <a:ext cx="1653033" cy="679634"/>
          </a:xfrm>
          <a:prstGeom prst="wedgeRoundRectCallout">
            <a:avLst>
              <a:gd name="adj1" fmla="val -10269"/>
              <a:gd name="adj2" fmla="val 117487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每學年最多勾選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個檔案</a:t>
            </a:r>
          </a:p>
        </p:txBody>
      </p:sp>
    </p:spTree>
    <p:extLst>
      <p:ext uri="{BB962C8B-B14F-4D97-AF65-F5344CB8AC3E}">
        <p14:creationId xmlns:p14="http://schemas.microsoft.com/office/powerpoint/2010/main" val="386920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4-1 </a:t>
            </a:r>
            <a:r>
              <a:rPr lang="zh-TW" altLang="en-US" sz="4050" dirty="0"/>
              <a:t>幹部經歷紀錄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042147E-C58E-4DF7-9DC3-38215465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3" y="1360581"/>
            <a:ext cx="1723336" cy="497085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4FB3944-7229-4A62-84A1-3D47D98EA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7"/>
          <a:stretch/>
        </p:blipFill>
        <p:spPr>
          <a:xfrm>
            <a:off x="2608129" y="1396057"/>
            <a:ext cx="8785747" cy="49852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ACDCA7B-97E8-4203-B2A8-8279B7672E38}"/>
              </a:ext>
            </a:extLst>
          </p:cNvPr>
          <p:cNvSpPr/>
          <p:nvPr/>
        </p:nvSpPr>
        <p:spPr>
          <a:xfrm>
            <a:off x="2721737" y="3317459"/>
            <a:ext cx="8672140" cy="2750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BFAE62F-6179-4E7C-A605-28CD07DC7D11}"/>
              </a:ext>
            </a:extLst>
          </p:cNvPr>
          <p:cNvSpPr/>
          <p:nvPr/>
        </p:nvSpPr>
        <p:spPr>
          <a:xfrm>
            <a:off x="2783633" y="2617414"/>
            <a:ext cx="536342" cy="306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12B35D6D-6C1F-4BA3-8604-2051936408A6}"/>
              </a:ext>
            </a:extLst>
          </p:cNvPr>
          <p:cNvSpPr/>
          <p:nvPr/>
        </p:nvSpPr>
        <p:spPr>
          <a:xfrm>
            <a:off x="3010551" y="3072076"/>
            <a:ext cx="4429369" cy="490765"/>
          </a:xfrm>
          <a:prstGeom prst="wedgeRoundRectCallout">
            <a:avLst>
              <a:gd name="adj1" fmla="val -40479"/>
              <a:gd name="adj2" fmla="val -96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若為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校方建立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，學生僅有檢視的權限。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xmlns="" id="{CB5150F0-48C4-4826-991B-46B6106ECEC5}"/>
              </a:ext>
            </a:extLst>
          </p:cNvPr>
          <p:cNvSpPr/>
          <p:nvPr/>
        </p:nvSpPr>
        <p:spPr>
          <a:xfrm>
            <a:off x="6412091" y="4451150"/>
            <a:ext cx="3452952" cy="703676"/>
          </a:xfrm>
          <a:prstGeom prst="wedgeRoundRectCallout">
            <a:avLst>
              <a:gd name="adj1" fmla="val -63075"/>
              <a:gd name="adj2" fmla="val 53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學生僅能填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社團幹部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實習幹部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其他幹部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1990135-A3F8-465B-A511-DBB39D7A3926}"/>
              </a:ext>
            </a:extLst>
          </p:cNvPr>
          <p:cNvSpPr/>
          <p:nvPr/>
        </p:nvSpPr>
        <p:spPr>
          <a:xfrm>
            <a:off x="2783633" y="4990865"/>
            <a:ext cx="2996278" cy="343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DECD0BC-49EF-4B07-81D2-6687D2FC6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68" t="22198" r="1467" b="67787"/>
          <a:stretch/>
        </p:blipFill>
        <p:spPr>
          <a:xfrm>
            <a:off x="2608129" y="1274730"/>
            <a:ext cx="8672140" cy="39533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7C854DD6-7CA1-4304-9C89-177CAA38FF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9" r="86900" b="-370"/>
          <a:stretch/>
        </p:blipFill>
        <p:spPr>
          <a:xfrm>
            <a:off x="798122" y="3204982"/>
            <a:ext cx="1731286" cy="3366147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FE43A31C-84F4-4A82-B6DA-7C303B42E486}"/>
              </a:ext>
            </a:extLst>
          </p:cNvPr>
          <p:cNvSpPr/>
          <p:nvPr/>
        </p:nvSpPr>
        <p:spPr>
          <a:xfrm>
            <a:off x="6672763" y="1002420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B9B9AFC-F78F-4BB7-AC98-696DA5B97C92}"/>
              </a:ext>
            </a:extLst>
          </p:cNvPr>
          <p:cNvSpPr/>
          <p:nvPr/>
        </p:nvSpPr>
        <p:spPr>
          <a:xfrm>
            <a:off x="10944204" y="2633337"/>
            <a:ext cx="336065" cy="290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EA2169D-424B-4DCF-A316-244DD6684B02}"/>
              </a:ext>
            </a:extLst>
          </p:cNvPr>
          <p:cNvSpPr/>
          <p:nvPr/>
        </p:nvSpPr>
        <p:spPr>
          <a:xfrm>
            <a:off x="798123" y="3178361"/>
            <a:ext cx="1335477" cy="36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E118331D-4445-4C21-9FD3-26F390D998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800675" y="5350673"/>
            <a:ext cx="2136097" cy="5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6E6B813B-89BA-4809-A060-E732C722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6" y="1438317"/>
            <a:ext cx="1623287" cy="4813846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4-2 </a:t>
            </a:r>
            <a:r>
              <a:rPr lang="zh-TW" altLang="en-US" sz="4050" dirty="0"/>
              <a:t>競賽參與紀錄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B1560F1-580C-401E-B905-858E55AA3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1"/>
          <a:stretch/>
        </p:blipFill>
        <p:spPr>
          <a:xfrm>
            <a:off x="2533411" y="1438316"/>
            <a:ext cx="8939186" cy="48138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F503F6A-78AC-40FE-BFC0-6BF918348331}"/>
              </a:ext>
            </a:extLst>
          </p:cNvPr>
          <p:cNvSpPr/>
          <p:nvPr/>
        </p:nvSpPr>
        <p:spPr>
          <a:xfrm>
            <a:off x="763269" y="3429000"/>
            <a:ext cx="1822595" cy="41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1C898E2-C219-4591-B82D-2A3CECBCFA61}"/>
              </a:ext>
            </a:extLst>
          </p:cNvPr>
          <p:cNvSpPr/>
          <p:nvPr/>
        </p:nvSpPr>
        <p:spPr>
          <a:xfrm>
            <a:off x="2615832" y="3289076"/>
            <a:ext cx="8826797" cy="2606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FFECFBA-A6E1-47C6-8CEA-8100A6B8B2B3}"/>
              </a:ext>
            </a:extLst>
          </p:cNvPr>
          <p:cNvSpPr/>
          <p:nvPr/>
        </p:nvSpPr>
        <p:spPr>
          <a:xfrm>
            <a:off x="2585864" y="1356343"/>
            <a:ext cx="8880410" cy="1286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6324471F-3CDD-49A8-89AF-323BC4E7BAB0}"/>
              </a:ext>
            </a:extLst>
          </p:cNvPr>
          <p:cNvSpPr/>
          <p:nvPr/>
        </p:nvSpPr>
        <p:spPr>
          <a:xfrm>
            <a:off x="6798433" y="2566592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C3C4B78-3FF3-4BEE-B04A-C05DBE6900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6" r="86900" b="-369"/>
          <a:stretch/>
        </p:blipFill>
        <p:spPr>
          <a:xfrm>
            <a:off x="838116" y="4489487"/>
            <a:ext cx="1623286" cy="225186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6383B4CE-43BB-41F8-B0ED-9256010906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645882" y="5228873"/>
            <a:ext cx="2136097" cy="5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C2EB88-D5AD-434E-B6F8-4D0FBCBB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80" y="1484785"/>
            <a:ext cx="1646700" cy="489654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4-3 </a:t>
            </a:r>
            <a:r>
              <a:rPr lang="zh-TW" altLang="en-US" sz="4050" dirty="0"/>
              <a:t>檢定證照紀錄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F4E45C5-F89E-4699-ACDD-B788679D24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1"/>
          <a:stretch/>
        </p:blipFill>
        <p:spPr>
          <a:xfrm>
            <a:off x="2411779" y="1461892"/>
            <a:ext cx="9113357" cy="48965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2C112A7-53CE-426D-AEC0-AB5678C6C00D}"/>
              </a:ext>
            </a:extLst>
          </p:cNvPr>
          <p:cNvSpPr/>
          <p:nvPr/>
        </p:nvSpPr>
        <p:spPr>
          <a:xfrm>
            <a:off x="666863" y="3813246"/>
            <a:ext cx="1855465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8ED3C1C-F89E-4E37-8F95-0BB8D4BB7AD4}"/>
              </a:ext>
            </a:extLst>
          </p:cNvPr>
          <p:cNvSpPr/>
          <p:nvPr/>
        </p:nvSpPr>
        <p:spPr>
          <a:xfrm>
            <a:off x="6421032" y="2919437"/>
            <a:ext cx="3992968" cy="1119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657A7B9-DE8D-44D3-B158-BB877EA0AB7B}"/>
              </a:ext>
            </a:extLst>
          </p:cNvPr>
          <p:cNvSpPr/>
          <p:nvPr/>
        </p:nvSpPr>
        <p:spPr>
          <a:xfrm>
            <a:off x="2509997" y="1347537"/>
            <a:ext cx="9066972" cy="94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6C5919BC-C304-4B7E-AA86-1831B79CCFD8}"/>
              </a:ext>
            </a:extLst>
          </p:cNvPr>
          <p:cNvSpPr/>
          <p:nvPr/>
        </p:nvSpPr>
        <p:spPr>
          <a:xfrm>
            <a:off x="6841575" y="2230567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8DBFA364-F44C-418B-B497-E28F680DBA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0" r="86900" b="20379"/>
          <a:stretch/>
        </p:blipFill>
        <p:spPr>
          <a:xfrm>
            <a:off x="765395" y="4533760"/>
            <a:ext cx="1597276" cy="16429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E339BCEA-EEDF-47FA-9B9F-4009B0123F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616908" y="5491397"/>
            <a:ext cx="1763845" cy="5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A58BA99-FCE2-49E4-B841-7298079E2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35" r="2299" b="5114"/>
          <a:stretch/>
        </p:blipFill>
        <p:spPr>
          <a:xfrm>
            <a:off x="774994" y="1347537"/>
            <a:ext cx="10750143" cy="515819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4-4 </a:t>
            </a:r>
            <a:r>
              <a:rPr lang="zh-TW" altLang="en-US" sz="4050" dirty="0"/>
              <a:t>志工服務紀錄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2C112A7-53CE-426D-AEC0-AB5678C6C00D}"/>
              </a:ext>
            </a:extLst>
          </p:cNvPr>
          <p:cNvSpPr/>
          <p:nvPr/>
        </p:nvSpPr>
        <p:spPr>
          <a:xfrm>
            <a:off x="774994" y="4817427"/>
            <a:ext cx="1368599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8ED3C1C-F89E-4E37-8F95-0BB8D4BB7AD4}"/>
              </a:ext>
            </a:extLst>
          </p:cNvPr>
          <p:cNvSpPr/>
          <p:nvPr/>
        </p:nvSpPr>
        <p:spPr>
          <a:xfrm>
            <a:off x="2308089" y="3399993"/>
            <a:ext cx="9217048" cy="3105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657A7B9-DE8D-44D3-B158-BB877EA0AB7B}"/>
              </a:ext>
            </a:extLst>
          </p:cNvPr>
          <p:cNvSpPr/>
          <p:nvPr/>
        </p:nvSpPr>
        <p:spPr>
          <a:xfrm>
            <a:off x="2308089" y="1572159"/>
            <a:ext cx="9164508" cy="960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6C5919BC-C304-4B7E-AA86-1831B79CCFD8}"/>
              </a:ext>
            </a:extLst>
          </p:cNvPr>
          <p:cNvSpPr/>
          <p:nvPr/>
        </p:nvSpPr>
        <p:spPr>
          <a:xfrm>
            <a:off x="6737660" y="2607182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B6F8931-9794-4DE7-8381-C1CDE2857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0" r="86900" b="27978"/>
          <a:stretch/>
        </p:blipFill>
        <p:spPr>
          <a:xfrm>
            <a:off x="774994" y="5285841"/>
            <a:ext cx="1368599" cy="129425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A9C45163-2B00-4EB1-B93A-BB98CC182C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422194" y="5715054"/>
            <a:ext cx="2243476" cy="7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3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4-5 </a:t>
            </a:r>
            <a:r>
              <a:rPr lang="zh-TW" altLang="en-US" sz="4050" dirty="0"/>
              <a:t>彈性學習紀錄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9E343F79-11CD-4301-994A-61C355823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4"/>
          <a:stretch/>
        </p:blipFill>
        <p:spPr>
          <a:xfrm>
            <a:off x="1183341" y="1389529"/>
            <a:ext cx="9995647" cy="50471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21E63C-D1E1-478D-ADCB-A001A1ED12BB}"/>
              </a:ext>
            </a:extLst>
          </p:cNvPr>
          <p:cNvSpPr/>
          <p:nvPr/>
        </p:nvSpPr>
        <p:spPr>
          <a:xfrm>
            <a:off x="1183341" y="4799498"/>
            <a:ext cx="1368599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8EC90AB-0B5A-47FB-9739-E005C9C2A005}"/>
              </a:ext>
            </a:extLst>
          </p:cNvPr>
          <p:cNvSpPr/>
          <p:nvPr/>
        </p:nvSpPr>
        <p:spPr>
          <a:xfrm>
            <a:off x="2660845" y="1628829"/>
            <a:ext cx="8518143" cy="85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E09729EE-F106-4F2D-B60F-BE47A55F7F90}"/>
              </a:ext>
            </a:extLst>
          </p:cNvPr>
          <p:cNvSpPr/>
          <p:nvPr/>
        </p:nvSpPr>
        <p:spPr>
          <a:xfrm>
            <a:off x="6886031" y="2394356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BE453DE-1CA6-459E-B460-5494272CA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812707" y="4856748"/>
            <a:ext cx="2019977" cy="6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4-6 </a:t>
            </a:r>
            <a:r>
              <a:rPr lang="zh-TW" altLang="en-US" sz="4050" dirty="0"/>
              <a:t>職場學習紀錄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735E39E-6D82-4D36-B9B4-4D9D34BE9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r="1882"/>
          <a:stretch/>
        </p:blipFill>
        <p:spPr>
          <a:xfrm>
            <a:off x="1137021" y="1506071"/>
            <a:ext cx="9817850" cy="47781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B0C34B4-18A3-48FB-91C1-1A410601D4CE}"/>
              </a:ext>
            </a:extLst>
          </p:cNvPr>
          <p:cNvSpPr/>
          <p:nvPr/>
        </p:nvSpPr>
        <p:spPr>
          <a:xfrm>
            <a:off x="1137021" y="5136241"/>
            <a:ext cx="1368599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39C8FBE-11B7-4AD0-A4FA-341D2DEC9712}"/>
              </a:ext>
            </a:extLst>
          </p:cNvPr>
          <p:cNvSpPr/>
          <p:nvPr/>
        </p:nvSpPr>
        <p:spPr>
          <a:xfrm>
            <a:off x="2578361" y="1770675"/>
            <a:ext cx="8376510" cy="744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9DCD9BE7-79BD-4D31-BBC5-0CFA7077902C}"/>
              </a:ext>
            </a:extLst>
          </p:cNvPr>
          <p:cNvSpPr/>
          <p:nvPr/>
        </p:nvSpPr>
        <p:spPr>
          <a:xfrm>
            <a:off x="6866605" y="2515491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17195EB-171A-430A-B092-944F4BA17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761766" y="5306899"/>
            <a:ext cx="2014515" cy="6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11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4-7 </a:t>
            </a:r>
            <a:r>
              <a:rPr lang="zh-TW" altLang="en-US" sz="4050" dirty="0"/>
              <a:t>作品成果紀錄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1B26ACE-3BA1-49BD-9B6D-B8095A8CA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r="2279"/>
          <a:stretch/>
        </p:blipFill>
        <p:spPr>
          <a:xfrm>
            <a:off x="1344705" y="1541929"/>
            <a:ext cx="9484659" cy="483939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A3A9044-3FA9-48D1-87AF-B082B4D1BE79}"/>
              </a:ext>
            </a:extLst>
          </p:cNvPr>
          <p:cNvSpPr/>
          <p:nvPr/>
        </p:nvSpPr>
        <p:spPr>
          <a:xfrm>
            <a:off x="1344705" y="5543569"/>
            <a:ext cx="1368599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FE3C918-2565-4FD3-8BFC-869BD60349D7}"/>
              </a:ext>
            </a:extLst>
          </p:cNvPr>
          <p:cNvSpPr/>
          <p:nvPr/>
        </p:nvSpPr>
        <p:spPr>
          <a:xfrm>
            <a:off x="2713304" y="1849262"/>
            <a:ext cx="8116060" cy="779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F75956A9-E54E-4BDB-ABB3-E17319DDB839}"/>
              </a:ext>
            </a:extLst>
          </p:cNvPr>
          <p:cNvSpPr/>
          <p:nvPr/>
        </p:nvSpPr>
        <p:spPr>
          <a:xfrm>
            <a:off x="6886031" y="2394356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3011EB1A-F177-4605-A8E9-EAF3294C50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922270" y="4927060"/>
            <a:ext cx="2136097" cy="6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5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4-8 </a:t>
            </a:r>
            <a:r>
              <a:rPr lang="zh-TW" altLang="en-US" sz="4050" dirty="0"/>
              <a:t>其他活動紀錄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D566EA7-FE4F-408F-8648-CBD142F97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06" t="18782" r="3151" b="6929"/>
          <a:stretch/>
        </p:blipFill>
        <p:spPr>
          <a:xfrm>
            <a:off x="525548" y="1303038"/>
            <a:ext cx="11140903" cy="50921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657A7B9-DE8D-44D3-B158-BB877EA0AB7B}"/>
              </a:ext>
            </a:extLst>
          </p:cNvPr>
          <p:cNvSpPr/>
          <p:nvPr/>
        </p:nvSpPr>
        <p:spPr>
          <a:xfrm>
            <a:off x="2155405" y="1859624"/>
            <a:ext cx="9511045" cy="637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9961D014-86B1-4CD2-9A55-23B59DD8A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4" r="86900" b="18305"/>
          <a:stretch/>
        </p:blipFill>
        <p:spPr>
          <a:xfrm>
            <a:off x="654840" y="4737174"/>
            <a:ext cx="1299780" cy="189670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2C112A7-53CE-426D-AEC0-AB5678C6C00D}"/>
              </a:ext>
            </a:extLst>
          </p:cNvPr>
          <p:cNvSpPr/>
          <p:nvPr/>
        </p:nvSpPr>
        <p:spPr>
          <a:xfrm>
            <a:off x="657376" y="5867484"/>
            <a:ext cx="1368599" cy="43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D9A0A17-BB35-4B97-850E-A96BA24E9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0" t="19390" r="3152" b="77497"/>
          <a:stretch/>
        </p:blipFill>
        <p:spPr>
          <a:xfrm>
            <a:off x="2312894" y="1332245"/>
            <a:ext cx="8224004" cy="21341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2806C90C-F34D-449F-81BD-093AA157471A}"/>
              </a:ext>
            </a:extLst>
          </p:cNvPr>
          <p:cNvSpPr txBox="1"/>
          <p:nvPr/>
        </p:nvSpPr>
        <p:spPr>
          <a:xfrm>
            <a:off x="2243947" y="1300454"/>
            <a:ext cx="1174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其他活動紀錄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0DC4B6DA-0528-4E5F-8A06-6E5AE6123D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67184" r="63670" b="15873"/>
          <a:stretch/>
        </p:blipFill>
        <p:spPr>
          <a:xfrm>
            <a:off x="2184571" y="5686764"/>
            <a:ext cx="2343094" cy="70844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8ED3C1C-F89E-4E37-8F95-0BB8D4BB7AD4}"/>
              </a:ext>
            </a:extLst>
          </p:cNvPr>
          <p:cNvSpPr/>
          <p:nvPr/>
        </p:nvSpPr>
        <p:spPr>
          <a:xfrm>
            <a:off x="2184572" y="3356524"/>
            <a:ext cx="9481878" cy="3038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6C5919BC-C304-4B7E-AA86-1831B79CCFD8}"/>
              </a:ext>
            </a:extLst>
          </p:cNvPr>
          <p:cNvSpPr/>
          <p:nvPr/>
        </p:nvSpPr>
        <p:spPr>
          <a:xfrm>
            <a:off x="6737660" y="2607182"/>
            <a:ext cx="5070106" cy="96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勾選截止日前可填寫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上學年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多元表現資料，若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超過截止日期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，則只能填寫本學年資料。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8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1-1 </a:t>
            </a:r>
            <a:r>
              <a:rPr lang="zh-TW" altLang="en-US" sz="4050" dirty="0"/>
              <a:t>後臺首頁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1B37287-3D4D-46EC-BC6C-AD04391D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2E0A25F1-CA6D-4B67-B200-072C98BB2683}"/>
              </a:ext>
            </a:extLst>
          </p:cNvPr>
          <p:cNvGrpSpPr/>
          <p:nvPr/>
        </p:nvGrpSpPr>
        <p:grpSpPr>
          <a:xfrm>
            <a:off x="1199942" y="1400638"/>
            <a:ext cx="10026859" cy="5340730"/>
            <a:chOff x="1199942" y="1400638"/>
            <a:chExt cx="10026859" cy="534073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37CC8598-8C4C-4CD8-996E-9D525FC9D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9" t="13501" r="1467" b="6930"/>
            <a:stretch/>
          </p:blipFill>
          <p:spPr>
            <a:xfrm>
              <a:off x="1320800" y="1404944"/>
              <a:ext cx="9906001" cy="5249581"/>
            </a:xfrm>
            <a:prstGeom prst="rect">
              <a:avLst/>
            </a:prstGeom>
          </p:spPr>
        </p:pic>
        <p:sp>
          <p:nvSpPr>
            <p:cNvPr id="5" name="語音泡泡: 圓角矩形 5">
              <a:extLst>
                <a:ext uri="{FF2B5EF4-FFF2-40B4-BE49-F238E27FC236}">
                  <a16:creationId xmlns:a16="http://schemas.microsoft.com/office/drawing/2014/main" xmlns="" id="{F143FDA4-7469-48C4-B44B-7AF12D929502}"/>
                </a:ext>
              </a:extLst>
            </p:cNvPr>
            <p:cNvSpPr/>
            <p:nvPr/>
          </p:nvSpPr>
          <p:spPr>
            <a:xfrm>
              <a:off x="2555248" y="1967795"/>
              <a:ext cx="1621718" cy="428588"/>
            </a:xfrm>
            <a:prstGeom prst="wedgeRoundRectCallout">
              <a:avLst>
                <a:gd name="adj1" fmla="val -43278"/>
                <a:gd name="adj2" fmla="val 10363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學生功能清單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07A97A86-14B7-4443-A52E-66E1827891BB}"/>
                </a:ext>
              </a:extLst>
            </p:cNvPr>
            <p:cNvSpPr/>
            <p:nvPr/>
          </p:nvSpPr>
          <p:spPr>
            <a:xfrm>
              <a:off x="1199942" y="2603919"/>
              <a:ext cx="1355306" cy="39833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6A528703-7021-4BEE-BC03-064F89224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74" t="62063" r="26797"/>
            <a:stretch/>
          </p:blipFill>
          <p:spPr>
            <a:xfrm>
              <a:off x="6195517" y="3760328"/>
              <a:ext cx="2400301" cy="199365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34B95AE9-47B5-450E-ADEE-F98C6A85F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674" t="81658"/>
            <a:stretch/>
          </p:blipFill>
          <p:spPr>
            <a:xfrm>
              <a:off x="6216858" y="5690622"/>
              <a:ext cx="2508994" cy="96390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E2EBCC84-0999-4D66-8EE5-1B588A66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481" t="13315" r="1467" b="66240"/>
            <a:stretch/>
          </p:blipFill>
          <p:spPr>
            <a:xfrm>
              <a:off x="10294488" y="1400638"/>
              <a:ext cx="932313" cy="125302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93047A6D-8ECC-4D8F-864F-4F222314A75C}"/>
                </a:ext>
              </a:extLst>
            </p:cNvPr>
            <p:cNvSpPr/>
            <p:nvPr/>
          </p:nvSpPr>
          <p:spPr>
            <a:xfrm>
              <a:off x="2714021" y="4022691"/>
              <a:ext cx="3381979" cy="27186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5A3A0E0F-E7F8-4CB8-B1B4-39E7634AE1D3}"/>
                </a:ext>
              </a:extLst>
            </p:cNvPr>
            <p:cNvSpPr/>
            <p:nvPr/>
          </p:nvSpPr>
          <p:spPr>
            <a:xfrm>
              <a:off x="10348193" y="1714736"/>
              <a:ext cx="878608" cy="9389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7E6739A-F01D-4F3F-B52F-CC9A0A7786A6}"/>
                </a:ext>
              </a:extLst>
            </p:cNvPr>
            <p:cNvSpPr/>
            <p:nvPr/>
          </p:nvSpPr>
          <p:spPr>
            <a:xfrm>
              <a:off x="6203591" y="2038477"/>
              <a:ext cx="4788467" cy="36521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xmlns="" id="{130429D3-9228-41F1-98BA-CCF48EFADBB6}"/>
                </a:ext>
              </a:extLst>
            </p:cNvPr>
            <p:cNvSpPr/>
            <p:nvPr/>
          </p:nvSpPr>
          <p:spPr>
            <a:xfrm>
              <a:off x="6216858" y="1590353"/>
              <a:ext cx="3504749" cy="622205"/>
            </a:xfrm>
            <a:prstGeom prst="wedgeRoundRectCallout">
              <a:avLst>
                <a:gd name="adj1" fmla="val 69711"/>
                <a:gd name="adj2" fmla="val -37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點選此處可進入檢視個人基本資料、修改密碼與登出功能</a:t>
              </a:r>
            </a:p>
          </p:txBody>
        </p:sp>
        <p:sp>
          <p:nvSpPr>
            <p:cNvPr id="7" name="語音泡泡: 圓角矩形 5">
              <a:extLst>
                <a:ext uri="{FF2B5EF4-FFF2-40B4-BE49-F238E27FC236}">
                  <a16:creationId xmlns:a16="http://schemas.microsoft.com/office/drawing/2014/main" xmlns="" id="{3B8A1F2D-983A-4B6A-87B0-0EA0A9D9170C}"/>
                </a:ext>
              </a:extLst>
            </p:cNvPr>
            <p:cNvSpPr/>
            <p:nvPr/>
          </p:nvSpPr>
          <p:spPr>
            <a:xfrm>
              <a:off x="7839199" y="5812356"/>
              <a:ext cx="2508994" cy="774875"/>
            </a:xfrm>
            <a:prstGeom prst="wedgeRoundRectCallout">
              <a:avLst>
                <a:gd name="adj1" fmla="val -14560"/>
                <a:gd name="adj2" fmla="val -9339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點選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『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詳細資訊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』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可直接進入編輯頁修改</a:t>
              </a:r>
            </a:p>
          </p:txBody>
        </p:sp>
        <p:sp>
          <p:nvSpPr>
            <p:cNvPr id="9" name="語音泡泡: 圓角矩形 5">
              <a:extLst>
                <a:ext uri="{FF2B5EF4-FFF2-40B4-BE49-F238E27FC236}">
                  <a16:creationId xmlns:a16="http://schemas.microsoft.com/office/drawing/2014/main" xmlns="" id="{6DC390E1-8631-4C2F-A931-899D32FAB1E4}"/>
                </a:ext>
              </a:extLst>
            </p:cNvPr>
            <p:cNvSpPr/>
            <p:nvPr/>
          </p:nvSpPr>
          <p:spPr>
            <a:xfrm>
              <a:off x="2908195" y="3122715"/>
              <a:ext cx="3365605" cy="732044"/>
            </a:xfrm>
            <a:prstGeom prst="wedgeRoundRectCallout">
              <a:avLst>
                <a:gd name="adj1" fmla="val -19843"/>
                <a:gd name="adj2" fmla="val 9743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點擊行事曆可進入檢視出缺勤紀錄及多元表現填寫截止日。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788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8607FEF-78A6-4445-8D81-4735DD23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3" y="1425601"/>
            <a:ext cx="1491487" cy="4698809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4-9 </a:t>
            </a:r>
            <a:r>
              <a:rPr lang="zh-TW" altLang="en-US" sz="4050" dirty="0"/>
              <a:t>勾選多元表現資料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73BC1F6-8A69-419C-BA0F-5698BD78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8"/>
          <a:stretch/>
        </p:blipFill>
        <p:spPr>
          <a:xfrm>
            <a:off x="2423592" y="1425601"/>
            <a:ext cx="9181386" cy="469880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E13513-347E-48DE-A6BD-ACED916C0DE5}"/>
              </a:ext>
            </a:extLst>
          </p:cNvPr>
          <p:cNvSpPr/>
          <p:nvPr/>
        </p:nvSpPr>
        <p:spPr>
          <a:xfrm>
            <a:off x="2505816" y="2903125"/>
            <a:ext cx="9181385" cy="3091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xmlns="" id="{A23EC0EC-B1C6-464A-B53F-584383FBFFFC}"/>
              </a:ext>
            </a:extLst>
          </p:cNvPr>
          <p:cNvSpPr/>
          <p:nvPr/>
        </p:nvSpPr>
        <p:spPr>
          <a:xfrm>
            <a:off x="6096000" y="6103654"/>
            <a:ext cx="3816424" cy="544773"/>
          </a:xfrm>
          <a:prstGeom prst="wedgeRoundRectCallout">
            <a:avLst>
              <a:gd name="adj1" fmla="val 21962"/>
              <a:gd name="adj2" fmla="val -94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頁面採手風琴式設計，點擊以展開。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xmlns="" id="{937DB058-D2AF-4559-A419-B1623687EEEE}"/>
              </a:ext>
            </a:extLst>
          </p:cNvPr>
          <p:cNvSpPr/>
          <p:nvPr/>
        </p:nvSpPr>
        <p:spPr>
          <a:xfrm>
            <a:off x="4608818" y="1384456"/>
            <a:ext cx="6169496" cy="1067686"/>
          </a:xfrm>
          <a:prstGeom prst="wedgeRoundRectCallout">
            <a:avLst>
              <a:gd name="adj1" fmla="val -55007"/>
              <a:gd name="adj2" fmla="val 47998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每學年預設勾選十筆多元表現資料。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勾選截止日前可填寫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本學年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上學年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多元表現資料，若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超過截止日期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，則只能填寫本學年資料。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C1C51C5-1AE3-4D57-8892-6488D25DD06E}"/>
              </a:ext>
            </a:extLst>
          </p:cNvPr>
          <p:cNvSpPr/>
          <p:nvPr/>
        </p:nvSpPr>
        <p:spPr>
          <a:xfrm>
            <a:off x="2505817" y="2484451"/>
            <a:ext cx="1637204" cy="394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F6EE1C7-1827-41B8-9DBF-076F5C4E9E6E}"/>
              </a:ext>
            </a:extLst>
          </p:cNvPr>
          <p:cNvSpPr/>
          <p:nvPr/>
        </p:nvSpPr>
        <p:spPr>
          <a:xfrm>
            <a:off x="10778313" y="2508680"/>
            <a:ext cx="908887" cy="394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AD3AD52D-4052-4E51-B480-B150559DE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4" r="86900" b="18305"/>
          <a:stretch/>
        </p:blipFill>
        <p:spPr>
          <a:xfrm>
            <a:off x="834022" y="4365699"/>
            <a:ext cx="1507345" cy="16287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36BD5B-F860-4127-96BB-27DB064FFDDA}"/>
              </a:ext>
            </a:extLst>
          </p:cNvPr>
          <p:cNvSpPr/>
          <p:nvPr/>
        </p:nvSpPr>
        <p:spPr>
          <a:xfrm>
            <a:off x="855230" y="5636914"/>
            <a:ext cx="1240270" cy="381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32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4-9 </a:t>
            </a:r>
            <a:r>
              <a:rPr lang="zh-TW" altLang="en-US" sz="4050" dirty="0"/>
              <a:t>勾選多元表現資料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DBBBA72D-CB02-41B3-B276-0057571D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95" r="-928" b="1"/>
          <a:stretch/>
        </p:blipFill>
        <p:spPr>
          <a:xfrm>
            <a:off x="1143218" y="1547626"/>
            <a:ext cx="9905564" cy="483370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6CD0A62-6B34-415E-A604-340C2FD30DD3}"/>
              </a:ext>
            </a:extLst>
          </p:cNvPr>
          <p:cNvSpPr/>
          <p:nvPr/>
        </p:nvSpPr>
        <p:spPr>
          <a:xfrm>
            <a:off x="3289951" y="2132903"/>
            <a:ext cx="5695406" cy="3331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xmlns="" id="{01DA1A7B-6220-46CE-81B9-9013C998BDFB}"/>
              </a:ext>
            </a:extLst>
          </p:cNvPr>
          <p:cNvSpPr/>
          <p:nvPr/>
        </p:nvSpPr>
        <p:spPr>
          <a:xfrm>
            <a:off x="8580884" y="1263994"/>
            <a:ext cx="2467898" cy="868909"/>
          </a:xfrm>
          <a:prstGeom prst="wedgeRoundRectCallout">
            <a:avLst>
              <a:gd name="adj1" fmla="val -42860"/>
              <a:gd name="adj2" fmla="val 74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跳出確認視窗，顯示欲提交檔案相關資訊。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6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6097037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5-1 </a:t>
            </a:r>
            <a:r>
              <a:rPr lang="zh-TW" altLang="en-US" sz="4050" dirty="0"/>
              <a:t>課程學習成果提交紀錄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16F090F-0DB4-43E5-A3CC-CF1CDE1F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4"/>
          <a:stretch/>
        </p:blipFill>
        <p:spPr>
          <a:xfrm>
            <a:off x="965992" y="1562508"/>
            <a:ext cx="10565113" cy="469153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xmlns="" id="{56EA63ED-065B-4383-988C-DA8D31A18E26}"/>
              </a:ext>
            </a:extLst>
          </p:cNvPr>
          <p:cNvSpPr/>
          <p:nvPr/>
        </p:nvSpPr>
        <p:spPr>
          <a:xfrm>
            <a:off x="4947154" y="4975036"/>
            <a:ext cx="5328592" cy="948389"/>
          </a:xfrm>
          <a:prstGeom prst="wedgeRoundRectCallout">
            <a:avLst>
              <a:gd name="adj1" fmla="val 39056"/>
              <a:gd name="adj2" fmla="val -87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提供查詢條件，顯示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課程學習成果提交人員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之提交狀況，可點擊查看明細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18CFC16-1E52-486C-ACBE-811E3D797177}"/>
              </a:ext>
            </a:extLst>
          </p:cNvPr>
          <p:cNvSpPr/>
          <p:nvPr/>
        </p:nvSpPr>
        <p:spPr>
          <a:xfrm>
            <a:off x="9192344" y="3908275"/>
            <a:ext cx="1859477" cy="449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934073B-3C9F-4B8C-A69C-07140406716B}"/>
              </a:ext>
            </a:extLst>
          </p:cNvPr>
          <p:cNvSpPr/>
          <p:nvPr/>
        </p:nvSpPr>
        <p:spPr>
          <a:xfrm>
            <a:off x="965992" y="4246729"/>
            <a:ext cx="1269208" cy="381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22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5-2 </a:t>
            </a:r>
            <a:r>
              <a:rPr lang="zh-TW" altLang="en-US" sz="4050" dirty="0"/>
              <a:t>多元表現提交紀錄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B4AB8F3-22E2-4DB7-A29D-5048B87FF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3"/>
          <a:stretch/>
        </p:blipFill>
        <p:spPr>
          <a:xfrm>
            <a:off x="2495600" y="1576015"/>
            <a:ext cx="9131956" cy="4526222"/>
          </a:xfrm>
          <a:prstGeom prst="rect">
            <a:avLst/>
          </a:prstGeom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xmlns="" id="{0BB94DBC-181C-4069-977D-05AAA8E70C52}"/>
              </a:ext>
            </a:extLst>
          </p:cNvPr>
          <p:cNvSpPr/>
          <p:nvPr/>
        </p:nvSpPr>
        <p:spPr>
          <a:xfrm>
            <a:off x="6096000" y="4673188"/>
            <a:ext cx="5328592" cy="948389"/>
          </a:xfrm>
          <a:prstGeom prst="wedgeRoundRectCallout">
            <a:avLst>
              <a:gd name="adj1" fmla="val 23591"/>
              <a:gd name="adj2" fmla="val -99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提供查詢條件，顯示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『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多元表現成果提交人員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』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之提交狀況，可點擊查看明細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A0B15C8-8A53-4370-AEA2-94EC65F962CC}"/>
              </a:ext>
            </a:extLst>
          </p:cNvPr>
          <p:cNvSpPr/>
          <p:nvPr/>
        </p:nvSpPr>
        <p:spPr>
          <a:xfrm>
            <a:off x="8926559" y="3436726"/>
            <a:ext cx="1831751" cy="469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EAB1B2F-4B83-4FA4-9244-63A62834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33" y="1576015"/>
            <a:ext cx="1588967" cy="45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953021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5-3 </a:t>
            </a:r>
            <a:r>
              <a:rPr lang="zh-TW" altLang="en-US" sz="4050" dirty="0"/>
              <a:t>課程學習成果提交紀錄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AA49B2D-DBFD-428F-8CB9-2B03441C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8"/>
          <a:stretch/>
        </p:blipFill>
        <p:spPr>
          <a:xfrm>
            <a:off x="2652888" y="1443210"/>
            <a:ext cx="8421511" cy="434799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30D222D-490F-434D-ABC8-3F37C138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54" y="1443210"/>
            <a:ext cx="1674135" cy="46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4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86E522F-0234-450B-814D-169DC306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84" y="1618462"/>
            <a:ext cx="1588094" cy="422918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6-1 </a:t>
            </a:r>
            <a:r>
              <a:rPr lang="zh-TW" altLang="en-US" sz="4050" dirty="0"/>
              <a:t>文件管理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DC96316-1DB3-49A1-9858-A57194C4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/>
          <a:stretch/>
        </p:blipFill>
        <p:spPr>
          <a:xfrm>
            <a:off x="2359378" y="1618461"/>
            <a:ext cx="9279466" cy="45904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1F775A7-FFE7-4A7D-B0D8-7448AC9143F8}"/>
              </a:ext>
            </a:extLst>
          </p:cNvPr>
          <p:cNvSpPr/>
          <p:nvPr/>
        </p:nvSpPr>
        <p:spPr>
          <a:xfrm>
            <a:off x="667702" y="4367147"/>
            <a:ext cx="1781987" cy="577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xmlns="" id="{4A94F1A5-81B2-4DA3-B0B5-3C846CB3777E}"/>
              </a:ext>
            </a:extLst>
          </p:cNvPr>
          <p:cNvSpPr/>
          <p:nvPr/>
        </p:nvSpPr>
        <p:spPr>
          <a:xfrm>
            <a:off x="7503746" y="3575059"/>
            <a:ext cx="2664296" cy="792088"/>
          </a:xfrm>
          <a:prstGeom prst="wedgeRoundRectCallout">
            <a:avLst>
              <a:gd name="adj1" fmla="val -73413"/>
              <a:gd name="adj2" fmla="val 18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預設帶出當天日期，可點選小日曆進行編輯。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xmlns="" id="{8A9B7B3C-BE90-4818-A4D1-1EB204C4380A}"/>
              </a:ext>
            </a:extLst>
          </p:cNvPr>
          <p:cNvSpPr/>
          <p:nvPr/>
        </p:nvSpPr>
        <p:spPr>
          <a:xfrm>
            <a:off x="3339858" y="5426749"/>
            <a:ext cx="4392488" cy="720080"/>
          </a:xfrm>
          <a:prstGeom prst="wedgeRoundRectCallout">
            <a:avLst>
              <a:gd name="adj1" fmla="val -20546"/>
              <a:gd name="adj2" fmla="val -901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檔案格式限定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(pdf, jpg,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png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單檔大小預設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3MB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，校管理者可調整大小。</a:t>
            </a:r>
          </a:p>
        </p:txBody>
      </p:sp>
    </p:spTree>
    <p:extLst>
      <p:ext uri="{BB962C8B-B14F-4D97-AF65-F5344CB8AC3E}">
        <p14:creationId xmlns:p14="http://schemas.microsoft.com/office/powerpoint/2010/main" val="3500822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圖片 73">
            <a:extLst>
              <a:ext uri="{FF2B5EF4-FFF2-40B4-BE49-F238E27FC236}">
                <a16:creationId xmlns:a16="http://schemas.microsoft.com/office/drawing/2014/main" xmlns="" id="{9F540803-A53E-4F41-90DD-EDE049BD7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r="662" b="24981"/>
          <a:stretch/>
        </p:blipFill>
        <p:spPr>
          <a:xfrm>
            <a:off x="1000870" y="1408270"/>
            <a:ext cx="10523427" cy="4831165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7-1</a:t>
            </a:r>
            <a:r>
              <a:rPr lang="zh-TW" altLang="en-US" sz="4050" dirty="0"/>
              <a:t> 匯出檔案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CEBFE0-6F7A-4CB2-9215-2595C210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1F775A7-FFE7-4A7D-B0D8-7448AC9143F8}"/>
              </a:ext>
            </a:extLst>
          </p:cNvPr>
          <p:cNvSpPr/>
          <p:nvPr/>
        </p:nvSpPr>
        <p:spPr>
          <a:xfrm>
            <a:off x="1000870" y="5069496"/>
            <a:ext cx="1195483" cy="357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xmlns="" id="{4A94F1A5-81B2-4DA3-B0B5-3C846CB3777E}"/>
              </a:ext>
            </a:extLst>
          </p:cNvPr>
          <p:cNvSpPr/>
          <p:nvPr/>
        </p:nvSpPr>
        <p:spPr>
          <a:xfrm>
            <a:off x="5719770" y="4005365"/>
            <a:ext cx="2664296" cy="792088"/>
          </a:xfrm>
          <a:prstGeom prst="wedgeRoundRectCallout">
            <a:avLst>
              <a:gd name="adj1" fmla="val -38420"/>
              <a:gd name="adj2" fmla="val -83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點擊按鈕可將多項檔案匯出成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12371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1-1 </a:t>
            </a:r>
            <a:r>
              <a:rPr lang="zh-TW" altLang="en-US" sz="4050" dirty="0"/>
              <a:t>後臺首頁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1B37287-3D4D-46EC-BC6C-AD04391D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E66258E3-F97A-40AE-97DB-F42A287D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/>
          <a:stretch/>
        </p:blipFill>
        <p:spPr>
          <a:xfrm>
            <a:off x="1128759" y="1606731"/>
            <a:ext cx="9934482" cy="494368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1B97116-DBAC-40ED-A31B-13636A8E7C6E}"/>
              </a:ext>
            </a:extLst>
          </p:cNvPr>
          <p:cNvSpPr/>
          <p:nvPr/>
        </p:nvSpPr>
        <p:spPr>
          <a:xfrm>
            <a:off x="3968891" y="2237035"/>
            <a:ext cx="4312959" cy="317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0" name="語音泡泡: 圓角矩形 5">
            <a:extLst>
              <a:ext uri="{FF2B5EF4-FFF2-40B4-BE49-F238E27FC236}">
                <a16:creationId xmlns:a16="http://schemas.microsoft.com/office/drawing/2014/main" xmlns="" id="{A3313853-7B6F-4FD6-86D3-4D20A4B99E92}"/>
              </a:ext>
            </a:extLst>
          </p:cNvPr>
          <p:cNvSpPr/>
          <p:nvPr/>
        </p:nvSpPr>
        <p:spPr>
          <a:xfrm>
            <a:off x="8418048" y="4921370"/>
            <a:ext cx="2508994" cy="973306"/>
          </a:xfrm>
          <a:prstGeom prst="wedgeRoundRectCallout">
            <a:avLst>
              <a:gd name="adj1" fmla="val -63501"/>
              <a:gd name="adj2" fmla="val -22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個資使用同意書，若點選不同意則系統自動登出。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8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FE81A9A-3F4F-4845-915B-4492E3EC3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6" r="1467" b="21956"/>
          <a:stretch/>
        </p:blipFill>
        <p:spPr>
          <a:xfrm>
            <a:off x="1324055" y="1579078"/>
            <a:ext cx="10148542" cy="49012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AFE2F49-5787-4710-83D3-A2950FC3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94" r="9187"/>
          <a:stretch/>
        </p:blipFill>
        <p:spPr>
          <a:xfrm>
            <a:off x="1324055" y="2470468"/>
            <a:ext cx="9216230" cy="400984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1-2 </a:t>
            </a:r>
            <a:r>
              <a:rPr lang="zh-TW" altLang="en-US" sz="4050" dirty="0"/>
              <a:t>查看個人資料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8575317-8C82-407E-953C-EF7972C5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65BAB62-6895-4FE4-A549-5D8EE1CB40D6}"/>
              </a:ext>
            </a:extLst>
          </p:cNvPr>
          <p:cNvSpPr/>
          <p:nvPr/>
        </p:nvSpPr>
        <p:spPr>
          <a:xfrm>
            <a:off x="10540285" y="1950628"/>
            <a:ext cx="932312" cy="253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7F51682D-3379-4FFC-AAFA-C8067BCC0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4" t="37957" r="31875" b="40181"/>
          <a:stretch/>
        </p:blipFill>
        <p:spPr>
          <a:xfrm>
            <a:off x="5155468" y="2852013"/>
            <a:ext cx="1863024" cy="20976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54DF939-758E-4975-B65E-01461BA97E9A}"/>
              </a:ext>
            </a:extLst>
          </p:cNvPr>
          <p:cNvSpPr/>
          <p:nvPr/>
        </p:nvSpPr>
        <p:spPr>
          <a:xfrm>
            <a:off x="5155468" y="2583401"/>
            <a:ext cx="384198" cy="2213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xmlns="" id="{28D65E9D-6E5E-44ED-9DCC-82E0BD4028BC}"/>
              </a:ext>
            </a:extLst>
          </p:cNvPr>
          <p:cNvSpPr/>
          <p:nvPr/>
        </p:nvSpPr>
        <p:spPr>
          <a:xfrm>
            <a:off x="6547413" y="1914720"/>
            <a:ext cx="3720773" cy="478189"/>
          </a:xfrm>
          <a:prstGeom prst="wedgeRoundRectCallout">
            <a:avLst>
              <a:gd name="adj1" fmla="val 58001"/>
              <a:gd name="adj2" fmla="val -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點選此處可進入檢視個人基本資料</a:t>
            </a:r>
          </a:p>
        </p:txBody>
      </p:sp>
    </p:spTree>
    <p:extLst>
      <p:ext uri="{BB962C8B-B14F-4D97-AF65-F5344CB8AC3E}">
        <p14:creationId xmlns:p14="http://schemas.microsoft.com/office/powerpoint/2010/main" val="252380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9B61F34D-31B7-41AC-9AC3-EB6D55F2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47" y="1365434"/>
            <a:ext cx="10432049" cy="5015895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2-1 </a:t>
            </a:r>
            <a:r>
              <a:rPr lang="zh-TW" altLang="en-US" sz="4050" dirty="0"/>
              <a:t>基本資料維護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E397633-7A10-474B-9EBB-2AF07D73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176D072-B6D5-47A6-8528-93F215278C68}"/>
              </a:ext>
            </a:extLst>
          </p:cNvPr>
          <p:cNvSpPr/>
          <p:nvPr/>
        </p:nvSpPr>
        <p:spPr>
          <a:xfrm>
            <a:off x="2627586" y="3587663"/>
            <a:ext cx="8693084" cy="2793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6177606-9831-422B-8920-99EA7A317CBE}"/>
              </a:ext>
            </a:extLst>
          </p:cNvPr>
          <p:cNvSpPr/>
          <p:nvPr/>
        </p:nvSpPr>
        <p:spPr>
          <a:xfrm>
            <a:off x="8663466" y="1919867"/>
            <a:ext cx="1991282" cy="2427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xmlns="" id="{0E101B25-586B-40C7-B358-0705C1F329EC}"/>
              </a:ext>
            </a:extLst>
          </p:cNvPr>
          <p:cNvSpPr/>
          <p:nvPr/>
        </p:nvSpPr>
        <p:spPr>
          <a:xfrm>
            <a:off x="6864909" y="4572602"/>
            <a:ext cx="3312368" cy="919964"/>
          </a:xfrm>
          <a:prstGeom prst="wedgeRoundRectCallout">
            <a:avLst>
              <a:gd name="adj1" fmla="val -63531"/>
              <a:gd name="adj2" fmla="val -25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Email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欄位請填入正確格式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(Ex: evanchao@iscom.com.tw)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98F9BA4-4181-4808-89DC-120657E18CBD}"/>
              </a:ext>
            </a:extLst>
          </p:cNvPr>
          <p:cNvSpPr/>
          <p:nvPr/>
        </p:nvSpPr>
        <p:spPr>
          <a:xfrm>
            <a:off x="1096875" y="2738125"/>
            <a:ext cx="1387908" cy="426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xmlns="" id="{CDF25D9E-43A4-485E-91CB-BFC691254A91}"/>
              </a:ext>
            </a:extLst>
          </p:cNvPr>
          <p:cNvSpPr/>
          <p:nvPr/>
        </p:nvSpPr>
        <p:spPr>
          <a:xfrm>
            <a:off x="5493426" y="1365434"/>
            <a:ext cx="3744416" cy="365126"/>
          </a:xfrm>
          <a:prstGeom prst="wedgeRoundRectCallout">
            <a:avLst>
              <a:gd name="adj1" fmla="val 27998"/>
              <a:gd name="adj2" fmla="val 121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請填入個人基本資料及上傳大頭照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064AD44-60FD-480B-84B6-C1534C7BBC87}"/>
              </a:ext>
            </a:extLst>
          </p:cNvPr>
          <p:cNvSpPr/>
          <p:nvPr/>
        </p:nvSpPr>
        <p:spPr>
          <a:xfrm>
            <a:off x="5009866" y="1970857"/>
            <a:ext cx="381729" cy="210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A60700B-F2CD-492E-86E9-943949C42532}"/>
              </a:ext>
            </a:extLst>
          </p:cNvPr>
          <p:cNvSpPr/>
          <p:nvPr/>
        </p:nvSpPr>
        <p:spPr>
          <a:xfrm>
            <a:off x="5009865" y="2468529"/>
            <a:ext cx="381729" cy="210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6255A72-B931-415F-91A9-6AA81FEB74B9}"/>
              </a:ext>
            </a:extLst>
          </p:cNvPr>
          <p:cNvSpPr/>
          <p:nvPr/>
        </p:nvSpPr>
        <p:spPr>
          <a:xfrm>
            <a:off x="5031764" y="3059556"/>
            <a:ext cx="381729" cy="2107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320A24D-A74D-4EC3-9068-47679552D551}"/>
              </a:ext>
            </a:extLst>
          </p:cNvPr>
          <p:cNvSpPr/>
          <p:nvPr/>
        </p:nvSpPr>
        <p:spPr>
          <a:xfrm>
            <a:off x="5111697" y="3677015"/>
            <a:ext cx="802086" cy="25548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3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2-2 </a:t>
            </a:r>
            <a:r>
              <a:rPr lang="zh-TW" altLang="en-US" sz="4050" dirty="0"/>
              <a:t>自傳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C3F1796-A866-4484-B7DC-37E1AE70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D543D315-2EF0-4CC0-8793-EDD8F53F7FC9}"/>
              </a:ext>
            </a:extLst>
          </p:cNvPr>
          <p:cNvGrpSpPr/>
          <p:nvPr/>
        </p:nvGrpSpPr>
        <p:grpSpPr>
          <a:xfrm>
            <a:off x="1017061" y="1484783"/>
            <a:ext cx="10019440" cy="4896545"/>
            <a:chOff x="1017061" y="1484783"/>
            <a:chExt cx="10019440" cy="4896545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1D4D7B50-D733-43C2-85D1-2C64479C4D75}"/>
                </a:ext>
              </a:extLst>
            </p:cNvPr>
            <p:cNvGrpSpPr/>
            <p:nvPr/>
          </p:nvGrpSpPr>
          <p:grpSpPr>
            <a:xfrm>
              <a:off x="1017061" y="1484783"/>
              <a:ext cx="10019440" cy="4896545"/>
              <a:chOff x="1017061" y="1484783"/>
              <a:chExt cx="10019440" cy="4896545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xmlns="" id="{AF8FEDF5-61AE-4562-AB40-10B706B44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679" y="1484784"/>
                <a:ext cx="1532202" cy="4612140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xmlns="" id="{63649C3D-4E9F-4989-B4BB-AFFBAE08C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475"/>
              <a:stretch/>
            </p:blipFill>
            <p:spPr>
              <a:xfrm>
                <a:off x="2508138" y="1484783"/>
                <a:ext cx="8487239" cy="4896545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0BE1B6B1-6CDF-4CF1-BE82-721BE32057DD}"/>
                  </a:ext>
                </a:extLst>
              </p:cNvPr>
              <p:cNvSpPr/>
              <p:nvPr/>
            </p:nvSpPr>
            <p:spPr>
              <a:xfrm>
                <a:off x="1017061" y="2898092"/>
                <a:ext cx="1532202" cy="4208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E7080231-7A16-4DBE-8405-496A5F7F6977}"/>
                  </a:ext>
                </a:extLst>
              </p:cNvPr>
              <p:cNvSpPr/>
              <p:nvPr/>
            </p:nvSpPr>
            <p:spPr>
              <a:xfrm>
                <a:off x="2549263" y="1817972"/>
                <a:ext cx="8487238" cy="92008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AF430BA6-7FE2-4D7C-B2FE-8DE98899FFB1}"/>
                  </a:ext>
                </a:extLst>
              </p:cNvPr>
              <p:cNvSpPr/>
              <p:nvPr/>
            </p:nvSpPr>
            <p:spPr>
              <a:xfrm>
                <a:off x="2609881" y="2856565"/>
                <a:ext cx="8385496" cy="237263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" name="語音泡泡: 圓角矩形 8">
                <a:extLst>
                  <a:ext uri="{FF2B5EF4-FFF2-40B4-BE49-F238E27FC236}">
                    <a16:creationId xmlns:a16="http://schemas.microsoft.com/office/drawing/2014/main" xmlns="" id="{0ED236DB-9E85-41CE-8A00-78DBE21D3107}"/>
                  </a:ext>
                </a:extLst>
              </p:cNvPr>
              <p:cNvSpPr/>
              <p:nvPr/>
            </p:nvSpPr>
            <p:spPr>
              <a:xfrm>
                <a:off x="5195849" y="4887026"/>
                <a:ext cx="3672408" cy="513125"/>
              </a:xfrm>
              <a:prstGeom prst="wedgeRoundRectCallout">
                <a:avLst>
                  <a:gd name="adj1" fmla="val -58354"/>
                  <a:gd name="adj2" fmla="val -4311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檔案格式限定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(pdf, jpg, </a:t>
                </a:r>
                <a:r>
                  <a:rPr kumimoji="0" lang="en-US" altLang="zh-TW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png</a:t>
                </a: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單檔大小</a:t>
                </a: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限定</a:t>
                </a:r>
                <a:r>
                  <a:rPr lang="en-US" altLang="zh-TW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</a:t>
                </a: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MB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7" name="語音泡泡: 圓角矩形 6">
                <a:extLst>
                  <a:ext uri="{FF2B5EF4-FFF2-40B4-BE49-F238E27FC236}">
                    <a16:creationId xmlns:a16="http://schemas.microsoft.com/office/drawing/2014/main" xmlns="" id="{BD3D48B4-91FA-491E-A068-F08717777F40}"/>
                  </a:ext>
                </a:extLst>
              </p:cNvPr>
              <p:cNvSpPr/>
              <p:nvPr/>
            </p:nvSpPr>
            <p:spPr>
              <a:xfrm>
                <a:off x="2508138" y="2677150"/>
                <a:ext cx="5521436" cy="583319"/>
              </a:xfrm>
              <a:prstGeom prst="wedgeRoundRectCallout">
                <a:avLst>
                  <a:gd name="adj1" fmla="val 20935"/>
                  <a:gd name="adj2" fmla="val -10577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系統採一頁式設計，上方為列表頁，下方為作業區。點選新增或編輯後於下方進行填寫與上傳自傳</a:t>
                </a:r>
              </a:p>
            </p:txBody>
          </p:sp>
        </p:grp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592333CF-AD56-4C1C-84D3-76C663F5A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298" t="37411" r="47087" b="24523"/>
            <a:stretch/>
          </p:blipFill>
          <p:spPr>
            <a:xfrm>
              <a:off x="2670498" y="3451401"/>
              <a:ext cx="2206301" cy="140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77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2-3 </a:t>
            </a:r>
            <a:r>
              <a:rPr lang="zh-TW" altLang="en-US" sz="4050" dirty="0"/>
              <a:t>學習計畫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8A4815B-6D71-422D-A82B-1C7C0B56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DD483327-17CB-476A-9986-5E239BBC6513}"/>
              </a:ext>
            </a:extLst>
          </p:cNvPr>
          <p:cNvGrpSpPr/>
          <p:nvPr/>
        </p:nvGrpSpPr>
        <p:grpSpPr>
          <a:xfrm>
            <a:off x="783036" y="1484784"/>
            <a:ext cx="10370385" cy="4797634"/>
            <a:chOff x="783036" y="1484784"/>
            <a:chExt cx="10370385" cy="479763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39D50D91-1D70-495D-B732-BF040CC1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587" y="1484784"/>
              <a:ext cx="1538005" cy="4797634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9464C956-69D5-4A25-9999-E4B5E0B46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128"/>
            <a:stretch/>
          </p:blipFill>
          <p:spPr>
            <a:xfrm>
              <a:off x="2423591" y="1484784"/>
              <a:ext cx="8639519" cy="461214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72CD514-1D22-4818-8CB7-9CC46BA43166}"/>
                </a:ext>
              </a:extLst>
            </p:cNvPr>
            <p:cNvSpPr/>
            <p:nvPr/>
          </p:nvSpPr>
          <p:spPr>
            <a:xfrm>
              <a:off x="2423590" y="1832124"/>
              <a:ext cx="8639518" cy="5533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1CCD86B-60AF-4D05-A702-04655B101ED2}"/>
                </a:ext>
              </a:extLst>
            </p:cNvPr>
            <p:cNvSpPr/>
            <p:nvPr/>
          </p:nvSpPr>
          <p:spPr>
            <a:xfrm>
              <a:off x="783036" y="3115567"/>
              <a:ext cx="1640553" cy="5533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2026A6D6-5D32-45B2-B863-231386680DC6}"/>
                </a:ext>
              </a:extLst>
            </p:cNvPr>
            <p:cNvSpPr/>
            <p:nvPr/>
          </p:nvSpPr>
          <p:spPr>
            <a:xfrm>
              <a:off x="2428150" y="2747646"/>
              <a:ext cx="8725271" cy="19259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6F5FB9A-4F5B-4821-965A-4522F84FD8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42253" r="54231" b="24930"/>
          <a:stretch/>
        </p:blipFill>
        <p:spPr>
          <a:xfrm>
            <a:off x="2526140" y="3218048"/>
            <a:ext cx="2275158" cy="1369320"/>
          </a:xfrm>
          <a:prstGeom prst="rect">
            <a:avLst/>
          </a:prstGeom>
        </p:spPr>
      </p:pic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42299A16-E92A-4B64-BF40-0C2178844A39}"/>
              </a:ext>
            </a:extLst>
          </p:cNvPr>
          <p:cNvSpPr/>
          <p:nvPr/>
        </p:nvSpPr>
        <p:spPr>
          <a:xfrm>
            <a:off x="6096000" y="4417037"/>
            <a:ext cx="3672408" cy="513125"/>
          </a:xfrm>
          <a:prstGeom prst="wedgeRoundRectCallout">
            <a:avLst>
              <a:gd name="adj1" fmla="val -58354"/>
              <a:gd name="adj2" fmla="val -43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檔案格式限定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(pdf, jpg,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png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單檔大小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限定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MB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D73797F-6728-4D89-85E7-BFF0EC24F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96605" b="19276"/>
          <a:stretch/>
        </p:blipFill>
        <p:spPr>
          <a:xfrm>
            <a:off x="2521583" y="3902708"/>
            <a:ext cx="102221" cy="30093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C0E644D3-C524-4CAB-9A32-3DC09B2824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330" r="12554" b="22934"/>
          <a:stretch/>
        </p:blipFill>
        <p:spPr>
          <a:xfrm>
            <a:off x="2623805" y="3885314"/>
            <a:ext cx="1646859" cy="3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1DD7A1C8-C9F5-45B3-8DFE-3A36E4DC0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37" r="2717" b="12848"/>
          <a:stretch/>
        </p:blipFill>
        <p:spPr>
          <a:xfrm>
            <a:off x="968730" y="1597696"/>
            <a:ext cx="10449755" cy="452175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3B48C56-CEA7-4B05-A29C-84BD8BA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08" y="116632"/>
            <a:ext cx="5425785" cy="692150"/>
          </a:xfrm>
        </p:spPr>
        <p:txBody>
          <a:bodyPr>
            <a:normAutofit fontScale="90000"/>
          </a:bodyPr>
          <a:lstStyle/>
          <a:p>
            <a:r>
              <a:rPr lang="en-US" altLang="zh-TW" sz="4050" dirty="0"/>
              <a:t>2-4 </a:t>
            </a:r>
            <a:r>
              <a:rPr lang="zh-TW" altLang="en-US" sz="4050" dirty="0"/>
              <a:t>出缺勤紀錄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7D7CFF0-A4D1-4912-9092-43FDA4DB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4843-DB7B-4CBE-AFAC-470897DDE713}" type="slidenum">
              <a:rPr kumimoji="0" lang="zh-TW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17500EDC-078B-4E16-AC0C-BDFFAF415D46}"/>
              </a:ext>
            </a:extLst>
          </p:cNvPr>
          <p:cNvGrpSpPr/>
          <p:nvPr/>
        </p:nvGrpSpPr>
        <p:grpSpPr>
          <a:xfrm>
            <a:off x="968730" y="2717729"/>
            <a:ext cx="9927088" cy="3846162"/>
            <a:chOff x="968730" y="2717729"/>
            <a:chExt cx="9927088" cy="384616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76EF2C4-6FF8-4DC4-A7B3-82DF1878B58F}"/>
                </a:ext>
              </a:extLst>
            </p:cNvPr>
            <p:cNvSpPr/>
            <p:nvPr/>
          </p:nvSpPr>
          <p:spPr>
            <a:xfrm>
              <a:off x="968730" y="5132754"/>
              <a:ext cx="1580162" cy="5332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語音泡泡: 圓角矩形 6">
              <a:extLst>
                <a:ext uri="{FF2B5EF4-FFF2-40B4-BE49-F238E27FC236}">
                  <a16:creationId xmlns:a16="http://schemas.microsoft.com/office/drawing/2014/main" xmlns="" id="{5B82B6B3-F5CC-4EE7-B4FB-53CB1F74B6C6}"/>
                </a:ext>
              </a:extLst>
            </p:cNvPr>
            <p:cNvSpPr/>
            <p:nvPr/>
          </p:nvSpPr>
          <p:spPr>
            <a:xfrm>
              <a:off x="6610267" y="2717729"/>
              <a:ext cx="4285551" cy="481634"/>
            </a:xfrm>
            <a:prstGeom prst="wedgeRoundRectCallout">
              <a:avLst>
                <a:gd name="adj1" fmla="val 5306"/>
                <a:gd name="adj2" fmla="val -8979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資料皆為校務系統介接資料，僅供檢視。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504C659-42DB-4E7F-AD01-9B5C8C3BC0CA}"/>
                </a:ext>
              </a:extLst>
            </p:cNvPr>
            <p:cNvSpPr/>
            <p:nvPr/>
          </p:nvSpPr>
          <p:spPr>
            <a:xfrm>
              <a:off x="2941362" y="5503361"/>
              <a:ext cx="1391487" cy="3582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xmlns="" id="{065E7110-4455-4DEB-B53A-C9DC42EACCD6}"/>
                </a:ext>
              </a:extLst>
            </p:cNvPr>
            <p:cNvSpPr/>
            <p:nvPr/>
          </p:nvSpPr>
          <p:spPr>
            <a:xfrm>
              <a:off x="3939235" y="6082257"/>
              <a:ext cx="3006827" cy="481634"/>
            </a:xfrm>
            <a:prstGeom prst="wedgeRoundRectCallout">
              <a:avLst>
                <a:gd name="adj1" fmla="val -42056"/>
                <a:gd name="adj2" fmla="val -9517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開啟行事曆檢視出缺勤明細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015AA59-D5E6-4AFB-8B46-FC355E24A073}"/>
              </a:ext>
            </a:extLst>
          </p:cNvPr>
          <p:cNvSpPr/>
          <p:nvPr/>
        </p:nvSpPr>
        <p:spPr>
          <a:xfrm>
            <a:off x="3026184" y="3714363"/>
            <a:ext cx="1391487" cy="350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05E1160-B7EF-4076-984D-3F8B2E415529}"/>
              </a:ext>
            </a:extLst>
          </p:cNvPr>
          <p:cNvSpPr/>
          <p:nvPr/>
        </p:nvSpPr>
        <p:spPr>
          <a:xfrm>
            <a:off x="9493177" y="3643808"/>
            <a:ext cx="1925308" cy="481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569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采威國際簡報(公版範本A).pptx" id="{FCACE1FD-C259-45C5-8143-A888274D2DB4}" vid="{CA1F190F-E54F-48EE-9929-D08144909587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采威國際簡報(公版範本A).pptx" id="{FCACE1FD-C259-45C5-8143-A888274D2DB4}" vid="{CA1F190F-E54F-48EE-9929-D0814490958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10499</TotalTime>
  <Words>1250</Words>
  <Application>Microsoft Office PowerPoint</Application>
  <PresentationFormat>自訂</PresentationFormat>
  <Paragraphs>175</Paragraphs>
  <Slides>37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1_Office 佈景主題</vt:lpstr>
      <vt:lpstr>2_Office 佈景主題</vt:lpstr>
      <vt:lpstr>PowerPoint 簡報</vt:lpstr>
      <vt:lpstr>系統登入</vt:lpstr>
      <vt:lpstr>1-1 後臺首頁</vt:lpstr>
      <vt:lpstr>1-1 後臺首頁</vt:lpstr>
      <vt:lpstr>1-2 查看個人資料</vt:lpstr>
      <vt:lpstr>2-1 基本資料維護</vt:lpstr>
      <vt:lpstr>2-2 自傳</vt:lpstr>
      <vt:lpstr>2-3 學習計畫</vt:lpstr>
      <vt:lpstr>2-4 出缺勤紀錄</vt:lpstr>
      <vt:lpstr>2-4 出缺勤紀錄</vt:lpstr>
      <vt:lpstr>3-1 預選課程紀錄</vt:lpstr>
      <vt:lpstr>3-2 課程諮詢紀錄</vt:lpstr>
      <vt:lpstr>課程學習成果檔案流程圖</vt:lpstr>
      <vt:lpstr>3-3 上傳課程學習成果</vt:lpstr>
      <vt:lpstr>3-3 上傳課程學習成果</vt:lpstr>
      <vt:lpstr>3-3 上傳課程學習成果</vt:lpstr>
      <vt:lpstr>3-3 上傳課程學習成果</vt:lpstr>
      <vt:lpstr>3-3 上傳課程學習成果</vt:lpstr>
      <vt:lpstr>3-3 勾選課程學習成果</vt:lpstr>
      <vt:lpstr>3-3 勾選課程學習成果</vt:lpstr>
      <vt:lpstr>多元學習表現檔案流程圖</vt:lpstr>
      <vt:lpstr>4-1 幹部經歷紀錄</vt:lpstr>
      <vt:lpstr>4-2 競賽參與紀錄</vt:lpstr>
      <vt:lpstr>4-3 檢定證照紀錄</vt:lpstr>
      <vt:lpstr>4-4 志工服務紀錄</vt:lpstr>
      <vt:lpstr>4-5 彈性學習紀錄</vt:lpstr>
      <vt:lpstr>4-6 職場學習紀錄</vt:lpstr>
      <vt:lpstr>4-7 作品成果紀錄</vt:lpstr>
      <vt:lpstr>4-8 其他活動紀錄</vt:lpstr>
      <vt:lpstr>4-9 勾選多元表現資料</vt:lpstr>
      <vt:lpstr>4-9 勾選多元表現資料</vt:lpstr>
      <vt:lpstr>5-1 課程學習成果提交紀錄</vt:lpstr>
      <vt:lpstr>5-2 多元表現提交紀錄</vt:lpstr>
      <vt:lpstr>5-3 課程學習成果提交紀錄</vt:lpstr>
      <vt:lpstr>6-1 文件管理</vt:lpstr>
      <vt:lpstr>7-1 匯出檔案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ISCOM - LilyLi</dc:creator>
  <cp:lastModifiedBy>Administrator</cp:lastModifiedBy>
  <cp:revision>236</cp:revision>
  <dcterms:created xsi:type="dcterms:W3CDTF">2018-12-06T02:33:44Z</dcterms:created>
  <dcterms:modified xsi:type="dcterms:W3CDTF">2019-08-22T01:16:18Z</dcterms:modified>
</cp:coreProperties>
</file>