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74" r:id="rId9"/>
    <p:sldId id="273" r:id="rId10"/>
    <p:sldId id="265" r:id="rId11"/>
    <p:sldId id="272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88355" autoAdjust="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12"/>
    </p:cViewPr>
  </p:sorter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2022/2/27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2022/2/27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1600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4777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2022/2/27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2022/2/27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2022/2/27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2022/2/27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2022/2/27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2022/2/27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zh-TW" altLang="en-US" dirty="0"/>
              <a:t>按一下以編輯母片標題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2022/2/27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2022/2/27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2022/2/27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2022/2/27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2022/2/27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2022/2/27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3FFC781-C024-4161-AC86-AF3317DE2A35}" type="datetime1">
              <a:rPr lang="zh-TW" altLang="en-US" smtClean="0"/>
              <a:pPr/>
              <a:t>2022/2/27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03785" y="1935019"/>
            <a:ext cx="6849207" cy="1484745"/>
          </a:xfrm>
        </p:spPr>
        <p:txBody>
          <a:bodyPr rtlCol="0">
            <a:noAutofit/>
          </a:bodyPr>
          <a:lstStyle/>
          <a:p>
            <a:pPr rtl="0"/>
            <a:r>
              <a:rPr lang="zh-TW" altLang="en-US" sz="9600" dirty="0" smtClean="0">
                <a:latin typeface="Salesforce Sans"/>
                <a:sym typeface="Salesforce Sans"/>
              </a:rPr>
              <a:t>重</a:t>
            </a:r>
            <a:r>
              <a:rPr lang="zh-TW" altLang="en-US" sz="9600" dirty="0">
                <a:latin typeface="Salesforce Sans"/>
                <a:sym typeface="Salesforce Sans"/>
              </a:rPr>
              <a:t>補修宣導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665247" y="3777672"/>
            <a:ext cx="6858002" cy="1330037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sz="4000" dirty="0">
                <a:latin typeface="Salesforce Sans"/>
                <a:sym typeface="Salesforce Sans"/>
              </a:rPr>
              <a:t>實驗研究組長  許懷文    </a:t>
            </a:r>
            <a:endParaRPr lang="en-US" altLang="zh-TW" sz="4000" dirty="0">
              <a:latin typeface="Salesforce Sans"/>
              <a:sym typeface="Salesforce Sans"/>
            </a:endParaRPr>
          </a:p>
          <a:p>
            <a:pPr algn="ctr" rtl="0"/>
            <a:endParaRPr lang="en-US" altLang="zh-TW" dirty="0">
              <a:latin typeface="Salesforce Sans"/>
              <a:sym typeface="Salesforce Sans"/>
            </a:endParaRPr>
          </a:p>
          <a:p>
            <a:pPr algn="ctr" rtl="0"/>
            <a:endParaRPr lang="zh-TW" altLang="en-US" dirty="0">
              <a:latin typeface="Salesforce Sans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dirty="0">
                <a:solidFill>
                  <a:srgbClr val="FF0000"/>
                </a:solidFill>
              </a:rPr>
              <a:t>如何進行重補修選課</a:t>
            </a:r>
            <a:r>
              <a:rPr lang="en-US" altLang="zh-TW" sz="6000" dirty="0">
                <a:solidFill>
                  <a:srgbClr val="FF0000"/>
                </a:solidFill>
              </a:rPr>
              <a:t>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chemeClr val="tx2"/>
                </a:solidFill>
              </a:rPr>
              <a:t>三、登入之後開始選課，之後請記得按送出。</a:t>
            </a:r>
            <a:endParaRPr lang="en-US" altLang="zh-TW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2"/>
                </a:solidFill>
              </a:rPr>
              <a:t>四、只要在規定的選課期間皆可以異動，以最後一次送出資料為準</a:t>
            </a:r>
            <a:r>
              <a:rPr lang="zh-TW" altLang="en-US" dirty="0" smtClean="0">
                <a:solidFill>
                  <a:schemeClr val="tx2"/>
                </a:solidFill>
              </a:rPr>
              <a:t>。</a:t>
            </a:r>
            <a:endParaRPr lang="en-US" altLang="zh-TW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tx2"/>
                </a:solidFill>
              </a:rPr>
              <a:t/>
            </a:r>
            <a:br>
              <a:rPr lang="en-US" altLang="zh-TW" dirty="0">
                <a:solidFill>
                  <a:schemeClr val="tx2"/>
                </a:solidFill>
              </a:rPr>
            </a:br>
            <a:endParaRPr lang="zh-TW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58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330200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719" y="939800"/>
            <a:ext cx="9167387" cy="4787900"/>
          </a:xfrm>
        </p:spPr>
      </p:pic>
    </p:spTree>
    <p:extLst>
      <p:ext uri="{BB962C8B-B14F-4D97-AF65-F5344CB8AC3E}">
        <p14:creationId xmlns:p14="http://schemas.microsoft.com/office/powerpoint/2010/main" val="316471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dirty="0">
                <a:solidFill>
                  <a:srgbClr val="FF0000"/>
                </a:solidFill>
              </a:rPr>
              <a:t>重補修規定</a:t>
            </a:r>
            <a:r>
              <a:rPr lang="en-US" altLang="zh-TW" sz="6000" dirty="0">
                <a:solidFill>
                  <a:srgbClr val="FF0000"/>
                </a:solidFill>
              </a:rPr>
              <a:t>-</a:t>
            </a:r>
            <a:r>
              <a:rPr lang="zh-TW" altLang="en-US" sz="6000" dirty="0">
                <a:solidFill>
                  <a:srgbClr val="FF0000"/>
                </a:solidFill>
              </a:rPr>
              <a:t>實施方式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>
                <a:solidFill>
                  <a:schemeClr val="tx2"/>
                </a:solidFill>
              </a:rPr>
              <a:t>一、專班：重補修人數達</a:t>
            </a:r>
            <a:r>
              <a:rPr lang="en-US" altLang="zh-TW" dirty="0">
                <a:solidFill>
                  <a:schemeClr val="tx2"/>
                </a:solidFill>
              </a:rPr>
              <a:t>15</a:t>
            </a:r>
            <a:r>
              <a:rPr lang="zh-TW" altLang="en-US" dirty="0">
                <a:solidFill>
                  <a:schemeClr val="tx2"/>
                </a:solidFill>
              </a:rPr>
              <a:t>人以上， 一學分授課</a:t>
            </a:r>
            <a:r>
              <a:rPr lang="en-US" altLang="zh-TW" dirty="0">
                <a:solidFill>
                  <a:schemeClr val="tx2"/>
                </a:solidFill>
              </a:rPr>
              <a:t>6</a:t>
            </a:r>
            <a:r>
              <a:rPr lang="zh-TW" altLang="en-US" dirty="0">
                <a:solidFill>
                  <a:schemeClr val="tx2"/>
                </a:solidFill>
              </a:rPr>
              <a:t>節課。</a:t>
            </a:r>
          </a:p>
          <a:p>
            <a:pPr marL="0" indent="0">
              <a:buNone/>
            </a:pPr>
            <a:r>
              <a:rPr lang="zh-TW" altLang="en-US" dirty="0">
                <a:solidFill>
                  <a:schemeClr val="tx2"/>
                </a:solidFill>
              </a:rPr>
              <a:t>二、自學班：重補修人數未達</a:t>
            </a:r>
            <a:r>
              <a:rPr lang="en-US" altLang="zh-TW" dirty="0">
                <a:solidFill>
                  <a:schemeClr val="tx2"/>
                </a:solidFill>
              </a:rPr>
              <a:t>15</a:t>
            </a:r>
            <a:r>
              <a:rPr lang="zh-TW" altLang="en-US" dirty="0">
                <a:solidFill>
                  <a:schemeClr val="tx2"/>
                </a:solidFill>
              </a:rPr>
              <a:t>人</a:t>
            </a:r>
            <a:r>
              <a:rPr lang="en-US" altLang="zh-TW" dirty="0">
                <a:solidFill>
                  <a:schemeClr val="tx2"/>
                </a:solidFill>
              </a:rPr>
              <a:t>(</a:t>
            </a:r>
            <a:r>
              <a:rPr lang="zh-TW" altLang="en-US" dirty="0">
                <a:solidFill>
                  <a:schemeClr val="tx2"/>
                </a:solidFill>
              </a:rPr>
              <a:t>收支平衡</a:t>
            </a:r>
            <a:r>
              <a:rPr lang="en-US" altLang="zh-TW" dirty="0">
                <a:solidFill>
                  <a:schemeClr val="tx2"/>
                </a:solidFill>
              </a:rPr>
              <a:t>)</a:t>
            </a:r>
            <a:r>
              <a:rPr lang="zh-TW" altLang="en-US" dirty="0">
                <a:solidFill>
                  <a:schemeClr val="tx2"/>
                </a:solidFill>
              </a:rPr>
              <a:t>，一學分授課</a:t>
            </a:r>
            <a:r>
              <a:rPr lang="en-US" altLang="zh-TW" dirty="0">
                <a:solidFill>
                  <a:schemeClr val="tx2"/>
                </a:solidFill>
              </a:rPr>
              <a:t>4</a:t>
            </a:r>
            <a:r>
              <a:rPr lang="zh-TW" altLang="en-US" dirty="0">
                <a:solidFill>
                  <a:schemeClr val="tx2"/>
                </a:solidFill>
              </a:rPr>
              <a:t>節課。</a:t>
            </a:r>
            <a:endParaRPr lang="en-US" altLang="zh-TW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2"/>
                </a:solidFill>
              </a:rPr>
              <a:t>三、若該課程內有「補修」之學生一律以專班開設每學分授課</a:t>
            </a:r>
            <a:r>
              <a:rPr lang="en-US" altLang="zh-TW" dirty="0">
                <a:solidFill>
                  <a:schemeClr val="tx2"/>
                </a:solidFill>
              </a:rPr>
              <a:t>6</a:t>
            </a:r>
            <a:r>
              <a:rPr lang="zh-TW" altLang="en-US" dirty="0">
                <a:solidFill>
                  <a:schemeClr val="tx2"/>
                </a:solidFill>
              </a:rPr>
              <a:t>節課。</a:t>
            </a:r>
            <a:endParaRPr lang="en-US" altLang="zh-TW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2"/>
                </a:solidFill>
              </a:rPr>
              <a:t>四、一學分</a:t>
            </a:r>
            <a:r>
              <a:rPr lang="en-US" altLang="zh-TW" dirty="0">
                <a:solidFill>
                  <a:schemeClr val="tx2"/>
                </a:solidFill>
              </a:rPr>
              <a:t>240</a:t>
            </a:r>
            <a:r>
              <a:rPr lang="zh-TW" altLang="en-US" dirty="0">
                <a:solidFill>
                  <a:schemeClr val="tx2"/>
                </a:solidFill>
              </a:rPr>
              <a:t>元</a:t>
            </a:r>
            <a:endParaRPr lang="en-US" altLang="zh-TW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558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rgbClr val="FF0000"/>
                </a:solidFill>
              </a:rPr>
              <a:t>重補修規定</a:t>
            </a:r>
            <a:r>
              <a:rPr lang="en-US" altLang="zh-TW" sz="6000" dirty="0">
                <a:solidFill>
                  <a:srgbClr val="FF0000"/>
                </a:solidFill>
              </a:rPr>
              <a:t>-</a:t>
            </a:r>
            <a:r>
              <a:rPr lang="zh-TW" altLang="en-US" sz="6000" dirty="0">
                <a:solidFill>
                  <a:srgbClr val="FF0000"/>
                </a:solidFill>
              </a:rPr>
              <a:t>申請時間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>
                <a:solidFill>
                  <a:srgbClr val="000000"/>
                </a:solidFill>
              </a:rPr>
              <a:t>一</a:t>
            </a:r>
            <a:r>
              <a:rPr lang="zh-TW" altLang="en-US" dirty="0" smtClean="0">
                <a:solidFill>
                  <a:srgbClr val="000000"/>
                </a:solidFill>
              </a:rPr>
              <a:t>、請查閱學校首頁</a:t>
            </a:r>
            <a:r>
              <a:rPr lang="en-US" altLang="zh-TW" dirty="0" smtClean="0">
                <a:solidFill>
                  <a:srgbClr val="000000"/>
                </a:solidFill>
              </a:rPr>
              <a:t>\</a:t>
            </a:r>
            <a:r>
              <a:rPr lang="zh-TW" altLang="en-US" dirty="0" smtClean="0">
                <a:solidFill>
                  <a:srgbClr val="000000"/>
                </a:solidFill>
              </a:rPr>
              <a:t>最新消息</a:t>
            </a:r>
            <a:r>
              <a:rPr lang="en-US" altLang="zh-TW" dirty="0" smtClean="0">
                <a:solidFill>
                  <a:srgbClr val="000000"/>
                </a:solidFill>
              </a:rPr>
              <a:t>\</a:t>
            </a:r>
            <a:r>
              <a:rPr lang="zh-TW" altLang="en-US" dirty="0" smtClean="0">
                <a:solidFill>
                  <a:srgbClr val="000000"/>
                </a:solidFill>
              </a:rPr>
              <a:t>重補修公告。</a:t>
            </a:r>
            <a:endParaRPr lang="en-US" altLang="zh-TW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dirty="0">
                <a:solidFill>
                  <a:srgbClr val="000000"/>
                </a:solidFill>
              </a:rPr>
              <a:t>        </a:t>
            </a:r>
            <a:r>
              <a:rPr lang="zh-TW" altLang="en-US" dirty="0" smtClean="0">
                <a:solidFill>
                  <a:srgbClr val="000000"/>
                </a:solidFill>
              </a:rPr>
              <a:t>請</a:t>
            </a:r>
            <a:r>
              <a:rPr lang="zh-TW" altLang="en-US" dirty="0">
                <a:solidFill>
                  <a:srgbClr val="000000"/>
                </a:solidFill>
              </a:rPr>
              <a:t>同學務必在規定時間內完成重補修選課。</a:t>
            </a:r>
            <a:endParaRPr lang="en-US" altLang="zh-TW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dirty="0">
                <a:solidFill>
                  <a:srgbClr val="000000"/>
                </a:solidFill>
              </a:rPr>
              <a:t>二、重補修選課完成後不得任意退選，請同學審慎選課。</a:t>
            </a:r>
            <a:endParaRPr lang="en-US" altLang="zh-TW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dirty="0">
                <a:solidFill>
                  <a:srgbClr val="000000"/>
                </a:solidFill>
              </a:rPr>
              <a:t>三</a:t>
            </a:r>
            <a:r>
              <a:rPr lang="zh-TW" altLang="en-US" dirty="0" smtClean="0">
                <a:solidFill>
                  <a:srgbClr val="000000"/>
                </a:solidFill>
              </a:rPr>
              <a:t>、</a:t>
            </a:r>
            <a:r>
              <a:rPr lang="zh-TW" altLang="en-US" dirty="0" smtClean="0">
                <a:solidFill>
                  <a:srgbClr val="FF0000"/>
                </a:solidFill>
              </a:rPr>
              <a:t>請</a:t>
            </a:r>
            <a:r>
              <a:rPr lang="zh-TW" altLang="en-US" dirty="0">
                <a:solidFill>
                  <a:srgbClr val="FF0000"/>
                </a:solidFill>
              </a:rPr>
              <a:t>同學於期限內完成</a:t>
            </a:r>
            <a:r>
              <a:rPr lang="zh-TW" altLang="en-US" dirty="0" smtClean="0">
                <a:solidFill>
                  <a:srgbClr val="FF0000"/>
                </a:solidFill>
              </a:rPr>
              <a:t>繳費才能開始上課，否則視同退選。</a:t>
            </a:r>
            <a:endParaRPr lang="en-US" altLang="zh-TW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zh-TW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5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dirty="0">
                <a:solidFill>
                  <a:srgbClr val="FF0000"/>
                </a:solidFill>
              </a:rPr>
              <a:t>重補修規定</a:t>
            </a:r>
            <a:r>
              <a:rPr lang="en-US" altLang="zh-TW" sz="6000" dirty="0">
                <a:solidFill>
                  <a:srgbClr val="FF0000"/>
                </a:solidFill>
              </a:rPr>
              <a:t>-</a:t>
            </a:r>
            <a:r>
              <a:rPr lang="zh-TW" altLang="en-US" sz="6000" dirty="0">
                <a:solidFill>
                  <a:srgbClr val="FF0000"/>
                </a:solidFill>
              </a:rPr>
              <a:t>上課時間及方式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dirty="0">
                <a:solidFill>
                  <a:schemeClr val="tx2"/>
                </a:solidFill>
              </a:rPr>
              <a:t>一</a:t>
            </a:r>
            <a:r>
              <a:rPr lang="zh-TW" altLang="en-US" dirty="0" smtClean="0">
                <a:solidFill>
                  <a:schemeClr val="tx2"/>
                </a:solidFill>
              </a:rPr>
              <a:t>、與老師協調上課時間之後會將上課時間公告於：學校</a:t>
            </a:r>
            <a:r>
              <a:rPr lang="zh-TW" altLang="en-US" dirty="0">
                <a:solidFill>
                  <a:schemeClr val="tx2"/>
                </a:solidFill>
              </a:rPr>
              <a:t>首頁</a:t>
            </a:r>
            <a:r>
              <a:rPr lang="en-US" altLang="zh-TW" dirty="0">
                <a:solidFill>
                  <a:schemeClr val="tx2"/>
                </a:solidFill>
              </a:rPr>
              <a:t>\</a:t>
            </a:r>
            <a:r>
              <a:rPr lang="zh-TW" altLang="en-US" dirty="0">
                <a:solidFill>
                  <a:schemeClr val="tx2"/>
                </a:solidFill>
              </a:rPr>
              <a:t>最新消息</a:t>
            </a:r>
            <a:r>
              <a:rPr lang="en-US" altLang="zh-TW" dirty="0" smtClean="0">
                <a:solidFill>
                  <a:schemeClr val="tx2"/>
                </a:solidFill>
              </a:rPr>
              <a:t>\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dirty="0">
                <a:solidFill>
                  <a:schemeClr val="tx2"/>
                </a:solidFill>
              </a:rPr>
              <a:t> </a:t>
            </a:r>
            <a:r>
              <a:rPr lang="zh-TW" altLang="en-US" dirty="0" smtClean="0">
                <a:solidFill>
                  <a:schemeClr val="tx2"/>
                </a:solidFill>
              </a:rPr>
              <a:t>       重</a:t>
            </a:r>
            <a:r>
              <a:rPr lang="zh-TW" altLang="en-US" dirty="0">
                <a:solidFill>
                  <a:schemeClr val="tx2"/>
                </a:solidFill>
              </a:rPr>
              <a:t>補修公告，請同學務必隨時注意</a:t>
            </a:r>
            <a:r>
              <a:rPr lang="zh-TW" altLang="en-US" dirty="0" smtClean="0">
                <a:solidFill>
                  <a:schemeClr val="tx2"/>
                </a:solidFill>
              </a:rPr>
              <a:t>最新消息</a:t>
            </a:r>
            <a:r>
              <a:rPr lang="zh-TW" altLang="en-US" dirty="0">
                <a:solidFill>
                  <a:schemeClr val="tx2"/>
                </a:solidFill>
              </a:rPr>
              <a:t>。</a:t>
            </a:r>
            <a:endParaRPr lang="en-US" altLang="zh-TW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dirty="0">
                <a:solidFill>
                  <a:schemeClr val="tx2"/>
                </a:solidFill>
              </a:rPr>
              <a:t>二</a:t>
            </a:r>
            <a:r>
              <a:rPr lang="zh-TW" altLang="en-US" dirty="0" smtClean="0">
                <a:solidFill>
                  <a:schemeClr val="tx2"/>
                </a:solidFill>
              </a:rPr>
              <a:t>、請同學於上課前務必完成重補修繳費。</a:t>
            </a:r>
            <a:endParaRPr lang="en-US" altLang="zh-TW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dirty="0">
                <a:solidFill>
                  <a:schemeClr val="tx2"/>
                </a:solidFill>
              </a:rPr>
              <a:t>三、曠課或事假之缺課節數達該門課程總節數之</a:t>
            </a:r>
            <a:r>
              <a:rPr lang="en-US" altLang="zh-TW" dirty="0">
                <a:solidFill>
                  <a:srgbClr val="FF0000"/>
                </a:solidFill>
              </a:rPr>
              <a:t>1/3</a:t>
            </a:r>
            <a:r>
              <a:rPr lang="zh-TW" altLang="en-US" dirty="0">
                <a:solidFill>
                  <a:schemeClr val="tx2"/>
                </a:solidFill>
              </a:rPr>
              <a:t>，則該科目成績以零</a:t>
            </a:r>
            <a:endParaRPr lang="en-US" altLang="zh-TW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dirty="0">
                <a:solidFill>
                  <a:schemeClr val="tx2"/>
                </a:solidFill>
              </a:rPr>
              <a:t>        分計算。</a:t>
            </a:r>
          </a:p>
        </p:txBody>
      </p:sp>
    </p:spTree>
    <p:extLst>
      <p:ext uri="{BB962C8B-B14F-4D97-AF65-F5344CB8AC3E}">
        <p14:creationId xmlns:p14="http://schemas.microsoft.com/office/powerpoint/2010/main" val="411891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82122" y="1764146"/>
            <a:ext cx="6858002" cy="1505527"/>
          </a:xfrm>
        </p:spPr>
        <p:txBody>
          <a:bodyPr>
            <a:noAutofit/>
          </a:bodyPr>
          <a:lstStyle/>
          <a:p>
            <a:pPr algn="ctr"/>
            <a:r>
              <a:rPr lang="zh-TW" altLang="en-US" sz="7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簡報結束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711429" y="3549072"/>
            <a:ext cx="6858002" cy="914400"/>
          </a:xfrm>
        </p:spPr>
        <p:txBody>
          <a:bodyPr>
            <a:normAutofit/>
          </a:bodyPr>
          <a:lstStyle/>
          <a:p>
            <a:pPr algn="ctr"/>
            <a:endParaRPr lang="zh-TW" altLang="en-US" sz="4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81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951345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6000" dirty="0">
                <a:solidFill>
                  <a:srgbClr val="FF0000"/>
                </a:solidFill>
                <a:latin typeface="Salesforce Sans"/>
                <a:sym typeface="Salesforce Sans"/>
              </a:rPr>
              <a:t>宣導內容</a:t>
            </a: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4400" dirty="0">
                <a:solidFill>
                  <a:schemeClr val="bg2">
                    <a:lumMod val="10000"/>
                  </a:schemeClr>
                </a:solidFill>
                <a:latin typeface="Salesforce Sans"/>
                <a:sym typeface="Salesforce Sans"/>
              </a:rPr>
              <a:t>畢業條件</a:t>
            </a:r>
          </a:p>
          <a:p>
            <a:pPr rtl="0"/>
            <a:r>
              <a:rPr lang="zh-TW" altLang="en-US" sz="4400" dirty="0" smtClean="0">
                <a:solidFill>
                  <a:schemeClr val="bg2">
                    <a:lumMod val="10000"/>
                  </a:schemeClr>
                </a:solidFill>
                <a:latin typeface="Salesforce Sans"/>
                <a:sym typeface="Salesforce Sans"/>
              </a:rPr>
              <a:t>如何</a:t>
            </a:r>
            <a:r>
              <a:rPr lang="zh-TW" altLang="en-US" sz="4400" dirty="0">
                <a:solidFill>
                  <a:schemeClr val="bg2">
                    <a:lumMod val="10000"/>
                  </a:schemeClr>
                </a:solidFill>
                <a:latin typeface="Salesforce Sans"/>
                <a:sym typeface="Salesforce Sans"/>
              </a:rPr>
              <a:t>進行重補修選課</a:t>
            </a:r>
            <a:endParaRPr lang="en-US" altLang="zh-TW" sz="4400" dirty="0">
              <a:solidFill>
                <a:schemeClr val="bg2">
                  <a:lumMod val="10000"/>
                </a:schemeClr>
              </a:solidFill>
              <a:latin typeface="Salesforce Sans"/>
              <a:sym typeface="Salesforce Sans"/>
            </a:endParaRPr>
          </a:p>
          <a:p>
            <a:pPr rtl="0"/>
            <a:r>
              <a:rPr lang="zh-TW" altLang="en-US" sz="4400" dirty="0">
                <a:solidFill>
                  <a:schemeClr val="bg2">
                    <a:lumMod val="10000"/>
                  </a:schemeClr>
                </a:solidFill>
                <a:latin typeface="Salesforce Sans"/>
                <a:sym typeface="Salesforce Sans"/>
              </a:rPr>
              <a:t>重補修規定</a:t>
            </a:r>
            <a:endParaRPr lang="en-US" altLang="zh-TW" sz="4400" dirty="0">
              <a:solidFill>
                <a:schemeClr val="bg2">
                  <a:lumMod val="10000"/>
                </a:schemeClr>
              </a:solidFill>
              <a:latin typeface="Salesforce Sans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rgbClr val="FF0000"/>
                </a:solidFill>
              </a:rPr>
              <a:t>畢業條件</a:t>
            </a:r>
            <a:r>
              <a:rPr lang="en-US" altLang="zh-TW" sz="6000" dirty="0">
                <a:solidFill>
                  <a:srgbClr val="FF0000"/>
                </a:solidFill>
              </a:rPr>
              <a:t>-</a:t>
            </a:r>
            <a:r>
              <a:rPr lang="zh-TW" altLang="en-US" sz="6000" dirty="0">
                <a:solidFill>
                  <a:srgbClr val="FF0000"/>
                </a:solidFill>
              </a:rPr>
              <a:t>技術型高中</a:t>
            </a:r>
            <a:r>
              <a:rPr lang="en-US" altLang="zh-TW" sz="6000" dirty="0">
                <a:solidFill>
                  <a:srgbClr val="FF0000"/>
                </a:solidFill>
              </a:rPr>
              <a:t>(1/4)</a:t>
            </a:r>
            <a:endParaRPr lang="zh-TW" altLang="en-US" sz="60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5214" y="1752600"/>
            <a:ext cx="10664968" cy="42291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chemeClr val="tx2"/>
                </a:solidFill>
              </a:rPr>
              <a:t>一、符合下列情形者准予畢業，並發給畢業證書 </a:t>
            </a:r>
            <a:endParaRPr lang="en-US" altLang="zh-TW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tx2"/>
                </a:solidFill>
              </a:rPr>
              <a:t>1</a:t>
            </a:r>
            <a:r>
              <a:rPr lang="zh-TW" altLang="en-US" dirty="0">
                <a:solidFill>
                  <a:schemeClr val="tx2"/>
                </a:solidFill>
              </a:rPr>
              <a:t>、應修習總學分為 </a:t>
            </a:r>
            <a:r>
              <a:rPr lang="en-US" altLang="zh-TW" dirty="0">
                <a:solidFill>
                  <a:schemeClr val="tx2"/>
                </a:solidFill>
              </a:rPr>
              <a:t>180-192 </a:t>
            </a:r>
            <a:r>
              <a:rPr lang="zh-TW" altLang="en-US" dirty="0">
                <a:solidFill>
                  <a:schemeClr val="tx2"/>
                </a:solidFill>
              </a:rPr>
              <a:t>學分，畢業及格學分數至少為 </a:t>
            </a:r>
            <a:r>
              <a:rPr lang="en-US" altLang="zh-TW" dirty="0">
                <a:solidFill>
                  <a:schemeClr val="tx2"/>
                </a:solidFill>
              </a:rPr>
              <a:t>160 </a:t>
            </a:r>
            <a:r>
              <a:rPr lang="zh-TW" altLang="en-US" dirty="0">
                <a:solidFill>
                  <a:schemeClr val="tx2"/>
                </a:solidFill>
              </a:rPr>
              <a:t>學分。 </a:t>
            </a:r>
            <a:endParaRPr lang="en-US" altLang="zh-TW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tx2"/>
                </a:solidFill>
              </a:rPr>
              <a:t>2</a:t>
            </a:r>
            <a:r>
              <a:rPr lang="zh-TW" altLang="en-US" dirty="0">
                <a:solidFill>
                  <a:schemeClr val="tx2"/>
                </a:solidFill>
              </a:rPr>
              <a:t>、表列部定必修科目 </a:t>
            </a:r>
            <a:r>
              <a:rPr lang="en-US" altLang="zh-TW" dirty="0">
                <a:solidFill>
                  <a:schemeClr val="tx2"/>
                </a:solidFill>
              </a:rPr>
              <a:t>111-136 </a:t>
            </a:r>
            <a:r>
              <a:rPr lang="zh-TW" altLang="en-US" dirty="0">
                <a:solidFill>
                  <a:schemeClr val="tx2"/>
                </a:solidFill>
              </a:rPr>
              <a:t>學分均須修習，並至少 </a:t>
            </a:r>
            <a:r>
              <a:rPr lang="en-US" altLang="zh-TW" dirty="0">
                <a:solidFill>
                  <a:schemeClr val="tx2"/>
                </a:solidFill>
              </a:rPr>
              <a:t>85%</a:t>
            </a:r>
            <a:r>
              <a:rPr lang="zh-TW" altLang="en-US" dirty="0">
                <a:solidFill>
                  <a:schemeClr val="tx2"/>
                </a:solidFill>
              </a:rPr>
              <a:t>及格。 </a:t>
            </a:r>
            <a:endParaRPr lang="en-US" altLang="zh-TW" dirty="0">
              <a:solidFill>
                <a:schemeClr val="tx2"/>
              </a:solidFill>
            </a:endParaRPr>
          </a:p>
          <a:p>
            <a:pPr marL="0" indent="-457200">
              <a:buNone/>
            </a:pPr>
            <a:r>
              <a:rPr lang="en-US" altLang="zh-TW" dirty="0">
                <a:solidFill>
                  <a:schemeClr val="tx2"/>
                </a:solidFill>
              </a:rPr>
              <a:t>3</a:t>
            </a:r>
            <a:r>
              <a:rPr lang="zh-TW" altLang="en-US" dirty="0">
                <a:solidFill>
                  <a:schemeClr val="tx2"/>
                </a:solidFill>
              </a:rPr>
              <a:t>、專業科目及實習科目至少須修習 </a:t>
            </a:r>
            <a:r>
              <a:rPr lang="en-US" altLang="zh-TW" dirty="0">
                <a:solidFill>
                  <a:schemeClr val="tx2"/>
                </a:solidFill>
              </a:rPr>
              <a:t>80 </a:t>
            </a:r>
            <a:r>
              <a:rPr lang="zh-TW" altLang="en-US" dirty="0">
                <a:solidFill>
                  <a:schemeClr val="tx2"/>
                </a:solidFill>
              </a:rPr>
              <a:t>學分以上，其中至少 </a:t>
            </a:r>
            <a:r>
              <a:rPr lang="en-US" altLang="zh-TW" dirty="0">
                <a:solidFill>
                  <a:schemeClr val="tx2"/>
                </a:solidFill>
              </a:rPr>
              <a:t>60 </a:t>
            </a:r>
            <a:r>
              <a:rPr lang="zh-TW" altLang="en-US" dirty="0">
                <a:solidFill>
                  <a:schemeClr val="tx2"/>
                </a:solidFill>
              </a:rPr>
              <a:t>學分及格，含 </a:t>
            </a:r>
            <a:endParaRPr lang="en-US" altLang="zh-TW" dirty="0">
              <a:solidFill>
                <a:schemeClr val="tx2"/>
              </a:solidFill>
            </a:endParaRPr>
          </a:p>
          <a:p>
            <a:pPr marL="0" indent="-457200">
              <a:buNone/>
            </a:pPr>
            <a:r>
              <a:rPr lang="en-US" altLang="zh-TW" dirty="0">
                <a:solidFill>
                  <a:schemeClr val="tx2"/>
                </a:solidFill>
              </a:rPr>
              <a:t>      </a:t>
            </a:r>
            <a:r>
              <a:rPr lang="zh-TW" altLang="en-US" dirty="0" smtClean="0">
                <a:solidFill>
                  <a:schemeClr val="tx2"/>
                </a:solidFill>
              </a:rPr>
              <a:t>實習</a:t>
            </a:r>
            <a:r>
              <a:rPr lang="zh-TW" altLang="en-US" dirty="0">
                <a:solidFill>
                  <a:schemeClr val="tx2"/>
                </a:solidFill>
              </a:rPr>
              <a:t>（含</a:t>
            </a:r>
            <a:r>
              <a:rPr lang="zh-TW" altLang="en-US" dirty="0" smtClean="0">
                <a:solidFill>
                  <a:schemeClr val="tx2"/>
                </a:solidFill>
              </a:rPr>
              <a:t>實驗</a:t>
            </a:r>
            <a:r>
              <a:rPr lang="zh-TW" altLang="en-US" dirty="0">
                <a:solidFill>
                  <a:schemeClr val="tx2"/>
                </a:solidFill>
              </a:rPr>
              <a:t>、實務）科目至少 </a:t>
            </a:r>
            <a:r>
              <a:rPr lang="en-US" altLang="zh-TW" dirty="0">
                <a:solidFill>
                  <a:schemeClr val="tx2"/>
                </a:solidFill>
              </a:rPr>
              <a:t>45 </a:t>
            </a:r>
            <a:r>
              <a:rPr lang="zh-TW" altLang="en-US" dirty="0">
                <a:solidFill>
                  <a:schemeClr val="tx2"/>
                </a:solidFill>
              </a:rPr>
              <a:t>學分以上及格。</a:t>
            </a:r>
            <a:endParaRPr lang="en-US" altLang="zh-TW" dirty="0">
              <a:solidFill>
                <a:schemeClr val="tx2"/>
              </a:solidFill>
            </a:endParaRPr>
          </a:p>
          <a:p>
            <a:pPr marL="0" indent="-457200">
              <a:buNone/>
            </a:pPr>
            <a:r>
              <a:rPr lang="zh-TW" altLang="en-US" dirty="0">
                <a:solidFill>
                  <a:schemeClr val="tx2"/>
                </a:solidFill>
              </a:rPr>
              <a:t> </a:t>
            </a:r>
            <a:r>
              <a:rPr lang="en-US" altLang="zh-TW" dirty="0">
                <a:solidFill>
                  <a:schemeClr val="tx2"/>
                </a:solidFill>
              </a:rPr>
              <a:t>4</a:t>
            </a:r>
            <a:r>
              <a:rPr lang="zh-TW" altLang="en-US" dirty="0">
                <a:solidFill>
                  <a:schemeClr val="tx2"/>
                </a:solidFill>
              </a:rPr>
              <a:t>、修業期間德行評量之獎懲紀錄相抵後未滿三大過</a:t>
            </a:r>
          </a:p>
        </p:txBody>
      </p:sp>
    </p:spTree>
    <p:extLst>
      <p:ext uri="{BB962C8B-B14F-4D97-AF65-F5344CB8AC3E}">
        <p14:creationId xmlns:p14="http://schemas.microsoft.com/office/powerpoint/2010/main" val="184161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rgbClr val="FF0000"/>
                </a:solidFill>
              </a:rPr>
              <a:t>畢業條件</a:t>
            </a:r>
            <a:r>
              <a:rPr lang="en-US" altLang="zh-TW" sz="6000" dirty="0">
                <a:solidFill>
                  <a:srgbClr val="FF0000"/>
                </a:solidFill>
              </a:rPr>
              <a:t>-</a:t>
            </a:r>
            <a:r>
              <a:rPr lang="zh-TW" altLang="en-US" sz="6000" dirty="0">
                <a:solidFill>
                  <a:srgbClr val="FF0000"/>
                </a:solidFill>
              </a:rPr>
              <a:t>技術型高中</a:t>
            </a:r>
            <a:r>
              <a:rPr lang="en-US" altLang="zh-TW" sz="6000" dirty="0">
                <a:solidFill>
                  <a:srgbClr val="FF0000"/>
                </a:solidFill>
              </a:rPr>
              <a:t>(2/4)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chemeClr val="tx2"/>
                </a:solidFill>
              </a:rPr>
              <a:t>二、修業期滿，修畢高級中等學校課程綱要所訂應修課程，且取得 </a:t>
            </a:r>
            <a:r>
              <a:rPr lang="en-US" altLang="zh-TW" dirty="0">
                <a:solidFill>
                  <a:schemeClr val="tx2"/>
                </a:solidFill>
              </a:rPr>
              <a:t>120 </a:t>
            </a:r>
            <a:r>
              <a:rPr lang="zh-TW" altLang="en-US" dirty="0">
                <a:solidFill>
                  <a:schemeClr val="tx2"/>
                </a:solidFill>
              </a:rPr>
              <a:t>個</a:t>
            </a:r>
            <a:endParaRPr lang="en-US" altLang="zh-TW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tx2"/>
                </a:solidFill>
              </a:rPr>
              <a:t>        </a:t>
            </a:r>
            <a:r>
              <a:rPr lang="zh-TW" altLang="en-US" dirty="0">
                <a:solidFill>
                  <a:schemeClr val="tx2"/>
                </a:solidFill>
              </a:rPr>
              <a:t>畢業應修學分數，而未符合前項規定者，發給修業證明書。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283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rgbClr val="FF0000"/>
                </a:solidFill>
              </a:rPr>
              <a:t>畢業條件</a:t>
            </a:r>
            <a:r>
              <a:rPr lang="en-US" altLang="zh-TW" sz="6000" dirty="0">
                <a:solidFill>
                  <a:srgbClr val="FF0000"/>
                </a:solidFill>
              </a:rPr>
              <a:t>-</a:t>
            </a:r>
            <a:r>
              <a:rPr lang="zh-TW" altLang="en-US" sz="6000" dirty="0">
                <a:solidFill>
                  <a:srgbClr val="FF0000"/>
                </a:solidFill>
              </a:rPr>
              <a:t>體育班</a:t>
            </a:r>
            <a:r>
              <a:rPr lang="en-US" altLang="zh-TW" sz="6000" dirty="0">
                <a:solidFill>
                  <a:srgbClr val="FF0000"/>
                </a:solidFill>
              </a:rPr>
              <a:t>(3/4)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95759" y="1706418"/>
            <a:ext cx="10535659" cy="42291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chemeClr val="tx2"/>
                </a:solidFill>
              </a:rPr>
              <a:t>一、符合下列情形者准予畢業，並發給畢業證書 </a:t>
            </a:r>
            <a:endParaRPr lang="en-US" altLang="zh-TW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tx2"/>
                </a:solidFill>
              </a:rPr>
              <a:t>1</a:t>
            </a:r>
            <a:r>
              <a:rPr lang="zh-TW" altLang="en-US" dirty="0">
                <a:solidFill>
                  <a:schemeClr val="tx2"/>
                </a:solidFill>
              </a:rPr>
              <a:t>、應修習總學分 </a:t>
            </a:r>
            <a:r>
              <a:rPr lang="en-US" altLang="zh-TW" dirty="0">
                <a:solidFill>
                  <a:schemeClr val="tx2"/>
                </a:solidFill>
              </a:rPr>
              <a:t>180 </a:t>
            </a:r>
            <a:r>
              <a:rPr lang="zh-TW" altLang="en-US" dirty="0">
                <a:solidFill>
                  <a:schemeClr val="tx2"/>
                </a:solidFill>
              </a:rPr>
              <a:t>學分，學生畢業之最低學分數為 </a:t>
            </a:r>
            <a:r>
              <a:rPr lang="en-US" altLang="zh-TW" dirty="0">
                <a:solidFill>
                  <a:schemeClr val="tx2"/>
                </a:solidFill>
              </a:rPr>
              <a:t>150 </a:t>
            </a:r>
            <a:r>
              <a:rPr lang="zh-TW" altLang="en-US" dirty="0">
                <a:solidFill>
                  <a:schemeClr val="tx2"/>
                </a:solidFill>
              </a:rPr>
              <a:t>學分成績及格。</a:t>
            </a:r>
            <a:endParaRPr lang="en-US" altLang="zh-TW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tx2"/>
                </a:solidFill>
              </a:rPr>
              <a:t>2</a:t>
            </a:r>
            <a:r>
              <a:rPr lang="zh-TW" altLang="en-US" dirty="0">
                <a:solidFill>
                  <a:schemeClr val="tx2"/>
                </a:solidFill>
              </a:rPr>
              <a:t>、部定必修一般科目至少須 </a:t>
            </a:r>
            <a:r>
              <a:rPr lang="en-US" altLang="zh-TW" dirty="0">
                <a:solidFill>
                  <a:schemeClr val="tx2"/>
                </a:solidFill>
              </a:rPr>
              <a:t>80%</a:t>
            </a:r>
            <a:r>
              <a:rPr lang="zh-TW" altLang="en-US" dirty="0">
                <a:solidFill>
                  <a:schemeClr val="tx2"/>
                </a:solidFill>
              </a:rPr>
              <a:t>及格。 </a:t>
            </a:r>
            <a:endParaRPr lang="en-US" altLang="zh-TW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tx2"/>
                </a:solidFill>
              </a:rPr>
              <a:t>3</a:t>
            </a:r>
            <a:r>
              <a:rPr lang="zh-TW" altLang="en-US" dirty="0">
                <a:solidFill>
                  <a:schemeClr val="tx2"/>
                </a:solidFill>
              </a:rPr>
              <a:t>、部定必修體育專業科目至少須 </a:t>
            </a:r>
            <a:r>
              <a:rPr lang="en-US" altLang="zh-TW" dirty="0">
                <a:solidFill>
                  <a:schemeClr val="tx2"/>
                </a:solidFill>
              </a:rPr>
              <a:t>85%</a:t>
            </a:r>
            <a:r>
              <a:rPr lang="zh-TW" altLang="en-US" dirty="0">
                <a:solidFill>
                  <a:schemeClr val="tx2"/>
                </a:solidFill>
              </a:rPr>
              <a:t>及格，選修科目學分至少須 </a:t>
            </a:r>
            <a:r>
              <a:rPr lang="en-US" altLang="zh-TW" dirty="0">
                <a:solidFill>
                  <a:schemeClr val="tx2"/>
                </a:solidFill>
              </a:rPr>
              <a:t>70%</a:t>
            </a:r>
            <a:r>
              <a:rPr lang="zh-TW" altLang="en-US" dirty="0">
                <a:solidFill>
                  <a:schemeClr val="tx2"/>
                </a:solidFill>
              </a:rPr>
              <a:t>及格。</a:t>
            </a:r>
            <a:endParaRPr lang="en-US" altLang="zh-TW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tx2"/>
                </a:solidFill>
              </a:rPr>
              <a:t>4</a:t>
            </a:r>
            <a:r>
              <a:rPr lang="zh-TW" altLang="en-US" dirty="0">
                <a:solidFill>
                  <a:schemeClr val="tx2"/>
                </a:solidFill>
              </a:rPr>
              <a:t>、修業期間德行評量之獎懲紀錄相抵後未滿三大過。 </a:t>
            </a:r>
            <a:endParaRPr lang="en-US" altLang="zh-TW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3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rgbClr val="FF0000"/>
                </a:solidFill>
              </a:rPr>
              <a:t>畢業條件</a:t>
            </a:r>
            <a:r>
              <a:rPr lang="en-US" altLang="zh-TW" sz="6000" dirty="0">
                <a:solidFill>
                  <a:srgbClr val="FF0000"/>
                </a:solidFill>
              </a:rPr>
              <a:t>-</a:t>
            </a:r>
            <a:r>
              <a:rPr lang="zh-TW" altLang="en-US" sz="6000" dirty="0">
                <a:solidFill>
                  <a:srgbClr val="FF0000"/>
                </a:solidFill>
              </a:rPr>
              <a:t>體育班</a:t>
            </a:r>
            <a:r>
              <a:rPr lang="en-US" altLang="zh-TW" sz="6000" dirty="0">
                <a:solidFill>
                  <a:srgbClr val="FF0000"/>
                </a:solidFill>
              </a:rPr>
              <a:t>(4/4)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chemeClr val="tx2"/>
                </a:solidFill>
              </a:rPr>
              <a:t>二、修業期滿，修畢高級中等學校課程綱要所訂應修課程，且取得 </a:t>
            </a:r>
            <a:r>
              <a:rPr lang="en-US" altLang="zh-TW" dirty="0">
                <a:solidFill>
                  <a:schemeClr val="tx2"/>
                </a:solidFill>
              </a:rPr>
              <a:t>120 </a:t>
            </a:r>
            <a:r>
              <a:rPr lang="zh-TW" altLang="en-US" dirty="0">
                <a:solidFill>
                  <a:schemeClr val="tx2"/>
                </a:solidFill>
              </a:rPr>
              <a:t>個</a:t>
            </a:r>
            <a:endParaRPr lang="en-US" altLang="zh-TW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2"/>
                </a:solidFill>
              </a:rPr>
              <a:t>        畢業應修 學分數，而未符合前項規定者，發給修業證明書。 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660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rgbClr val="FF0000"/>
                </a:solidFill>
              </a:rPr>
              <a:t>如何進行重補修選課</a:t>
            </a:r>
            <a:r>
              <a:rPr lang="en-US" altLang="zh-TW" sz="6000" dirty="0">
                <a:solidFill>
                  <a:srgbClr val="FF0000"/>
                </a:solidFill>
              </a:rPr>
              <a:t>(1/2)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5214" y="1752599"/>
            <a:ext cx="10058400" cy="4934527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chemeClr val="tx2"/>
                </a:solidFill>
              </a:rPr>
              <a:t>一、請登入學校首頁</a:t>
            </a:r>
            <a:r>
              <a:rPr lang="en-US" altLang="zh-TW" dirty="0">
                <a:solidFill>
                  <a:schemeClr val="tx2"/>
                </a:solidFill>
              </a:rPr>
              <a:t>\</a:t>
            </a:r>
            <a:r>
              <a:rPr lang="zh-TW" altLang="en-US" dirty="0">
                <a:solidFill>
                  <a:schemeClr val="tx2"/>
                </a:solidFill>
              </a:rPr>
              <a:t>常用連結</a:t>
            </a:r>
            <a:r>
              <a:rPr lang="en-US" altLang="zh-TW" dirty="0">
                <a:solidFill>
                  <a:schemeClr val="tx2"/>
                </a:solidFill>
              </a:rPr>
              <a:t>\</a:t>
            </a:r>
            <a:r>
              <a:rPr lang="zh-TW" altLang="en-US" dirty="0">
                <a:solidFill>
                  <a:schemeClr val="tx2"/>
                </a:solidFill>
              </a:rPr>
              <a:t>重補修選課系統。</a:t>
            </a:r>
            <a:endParaRPr lang="en-US" altLang="zh-TW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2"/>
                </a:solidFill>
              </a:rPr>
              <a:t>二、點選左邊第一個</a:t>
            </a:r>
            <a:r>
              <a:rPr lang="en-US" altLang="zh-TW" dirty="0">
                <a:solidFill>
                  <a:schemeClr val="tx2"/>
                </a:solidFill>
              </a:rPr>
              <a:t>(g+)</a:t>
            </a:r>
            <a:r>
              <a:rPr lang="zh-TW" altLang="en-US" dirty="0">
                <a:solidFill>
                  <a:schemeClr val="tx2"/>
                </a:solidFill>
              </a:rPr>
              <a:t>，使用學校發給的</a:t>
            </a:r>
            <a:r>
              <a:rPr lang="en-US" altLang="zh-TW" dirty="0">
                <a:solidFill>
                  <a:schemeClr val="tx2"/>
                </a:solidFill>
              </a:rPr>
              <a:t>email</a:t>
            </a:r>
            <a:r>
              <a:rPr lang="zh-TW" altLang="en-US" dirty="0">
                <a:solidFill>
                  <a:schemeClr val="tx2"/>
                </a:solidFill>
              </a:rPr>
              <a:t>帳號登入。</a:t>
            </a:r>
            <a:endParaRPr lang="en-US" altLang="zh-TW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solidFill>
                  <a:schemeClr val="tx2"/>
                </a:solidFill>
              </a:rPr>
              <a:t>        </a:t>
            </a:r>
            <a:r>
              <a:rPr lang="zh-TW" altLang="en-US" dirty="0">
                <a:solidFill>
                  <a:schemeClr val="tx2"/>
                </a:solidFill>
              </a:rPr>
              <a:t>帳號</a:t>
            </a:r>
            <a:r>
              <a:rPr lang="en-US" altLang="zh-TW" dirty="0">
                <a:solidFill>
                  <a:schemeClr val="tx2"/>
                </a:solidFill>
              </a:rPr>
              <a:t>:</a:t>
            </a:r>
            <a:r>
              <a:rPr lang="zh-TW" altLang="en-US" dirty="0">
                <a:solidFill>
                  <a:schemeClr val="tx2"/>
                </a:solidFill>
              </a:rPr>
              <a:t>學號</a:t>
            </a:r>
            <a:r>
              <a:rPr lang="en-US" altLang="zh-TW" dirty="0">
                <a:solidFill>
                  <a:schemeClr val="tx2"/>
                </a:solidFill>
              </a:rPr>
              <a:t>@</a:t>
            </a:r>
            <a:r>
              <a:rPr lang="en-US" altLang="zh-TW" dirty="0" err="1" smtClean="0">
                <a:solidFill>
                  <a:schemeClr val="tx2"/>
                </a:solidFill>
              </a:rPr>
              <a:t>st.csvs.chc.edu.tw</a:t>
            </a:r>
            <a:endParaRPr lang="en-US" altLang="zh-TW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2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46130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387" y="901700"/>
            <a:ext cx="8459413" cy="460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8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459" y="850900"/>
            <a:ext cx="6712683" cy="389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1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彩虹簡報</Template>
  <TotalTime>2372</TotalTime>
  <Words>645</Words>
  <Application>Microsoft Office PowerPoint</Application>
  <PresentationFormat>寬螢幕</PresentationFormat>
  <Paragraphs>61</Paragraphs>
  <Slides>15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9" baseType="lpstr">
      <vt:lpstr>Salesforce Sans</vt:lpstr>
      <vt:lpstr>微軟正黑體</vt:lpstr>
      <vt:lpstr>Arial</vt:lpstr>
      <vt:lpstr>大自然插畫 16X9</vt:lpstr>
      <vt:lpstr>重補修宣導</vt:lpstr>
      <vt:lpstr>宣導內容</vt:lpstr>
      <vt:lpstr>畢業條件-技術型高中(1/4)</vt:lpstr>
      <vt:lpstr>畢業條件-技術型高中(2/4)</vt:lpstr>
      <vt:lpstr>畢業條件-體育班(3/4)</vt:lpstr>
      <vt:lpstr>畢業條件-體育班(4/4)</vt:lpstr>
      <vt:lpstr>如何進行重補修選課(1/2)</vt:lpstr>
      <vt:lpstr>PowerPoint 簡報</vt:lpstr>
      <vt:lpstr>PowerPoint 簡報</vt:lpstr>
      <vt:lpstr>如何進行重補修選課(2/2)</vt:lpstr>
      <vt:lpstr>PowerPoint 簡報</vt:lpstr>
      <vt:lpstr>重補修規定-實施方式</vt:lpstr>
      <vt:lpstr>重補修規定-申請時間</vt:lpstr>
      <vt:lpstr>重補修規定-上課時間及方式</vt:lpstr>
      <vt:lpstr>簡報結束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109學年度重補修宣導</dc:title>
  <dc:creator>csvs</dc:creator>
  <cp:lastModifiedBy>user</cp:lastModifiedBy>
  <cp:revision>41</cp:revision>
  <dcterms:created xsi:type="dcterms:W3CDTF">2021-06-29T07:24:49Z</dcterms:created>
  <dcterms:modified xsi:type="dcterms:W3CDTF">2022-02-28T09:21:37Z</dcterms:modified>
</cp:coreProperties>
</file>